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35" r:id="rId5"/>
    <p:sldMasterId id="2147493548" r:id="rId6"/>
    <p:sldMasterId id="2147493560" r:id="rId7"/>
  </p:sldMasterIdLst>
  <p:notesMasterIdLst>
    <p:notesMasterId r:id="rId59"/>
  </p:notesMasterIdLst>
  <p:handoutMasterIdLst>
    <p:handoutMasterId r:id="rId60"/>
  </p:handoutMasterIdLst>
  <p:sldIdLst>
    <p:sldId id="656" r:id="rId8"/>
    <p:sldId id="657" r:id="rId9"/>
    <p:sldId id="658" r:id="rId10"/>
    <p:sldId id="671" r:id="rId11"/>
    <p:sldId id="659" r:id="rId12"/>
    <p:sldId id="660" r:id="rId13"/>
    <p:sldId id="661" r:id="rId14"/>
    <p:sldId id="662" r:id="rId15"/>
    <p:sldId id="663" r:id="rId16"/>
    <p:sldId id="664" r:id="rId17"/>
    <p:sldId id="665" r:id="rId18"/>
    <p:sldId id="667" r:id="rId19"/>
    <p:sldId id="668" r:id="rId20"/>
    <p:sldId id="669" r:id="rId21"/>
    <p:sldId id="670" r:id="rId22"/>
    <p:sldId id="654" r:id="rId23"/>
    <p:sldId id="673" r:id="rId24"/>
    <p:sldId id="674" r:id="rId25"/>
    <p:sldId id="672" r:id="rId26"/>
    <p:sldId id="726" r:id="rId27"/>
    <p:sldId id="727" r:id="rId28"/>
    <p:sldId id="728" r:id="rId29"/>
    <p:sldId id="733" r:id="rId30"/>
    <p:sldId id="730" r:id="rId31"/>
    <p:sldId id="676" r:id="rId32"/>
    <p:sldId id="677" r:id="rId33"/>
    <p:sldId id="678" r:id="rId34"/>
    <p:sldId id="679" r:id="rId35"/>
    <p:sldId id="680" r:id="rId36"/>
    <p:sldId id="681" r:id="rId37"/>
    <p:sldId id="682" r:id="rId38"/>
    <p:sldId id="683" r:id="rId39"/>
    <p:sldId id="684" r:id="rId40"/>
    <p:sldId id="686" r:id="rId41"/>
    <p:sldId id="687" r:id="rId42"/>
    <p:sldId id="688" r:id="rId43"/>
    <p:sldId id="689" r:id="rId44"/>
    <p:sldId id="690" r:id="rId45"/>
    <p:sldId id="691" r:id="rId46"/>
    <p:sldId id="692" r:id="rId47"/>
    <p:sldId id="693" r:id="rId48"/>
    <p:sldId id="694" r:id="rId49"/>
    <p:sldId id="699" r:id="rId50"/>
    <p:sldId id="700" r:id="rId51"/>
    <p:sldId id="701" r:id="rId52"/>
    <p:sldId id="702" r:id="rId53"/>
    <p:sldId id="703" r:id="rId54"/>
    <p:sldId id="704" r:id="rId55"/>
    <p:sldId id="705" r:id="rId56"/>
    <p:sldId id="706" r:id="rId57"/>
    <p:sldId id="707" r:id="rId5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CBB15-7565-164A-AC71-463D322DA103}" v="3" dt="2020-04-09T17:25:39.4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92"/>
    <p:restoredTop sz="81868"/>
  </p:normalViewPr>
  <p:slideViewPr>
    <p:cSldViewPr snapToObjects="1">
      <p:cViewPr varScale="1">
        <p:scale>
          <a:sx n="137" d="100"/>
          <a:sy n="137" d="100"/>
        </p:scale>
        <p:origin x="1080"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00" d="100"/>
        <a:sy n="100"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Ferguson" userId="d4e141de-59d3-4362-b58c-ed2804aa0504" providerId="ADAL" clId="{CD7CBB15-7565-164A-AC71-463D322DA103}"/>
    <pc:docChg chg="delSld delMainMaster">
      <pc:chgData name="Donald Ferguson" userId="d4e141de-59d3-4362-b58c-ed2804aa0504" providerId="ADAL" clId="{CD7CBB15-7565-164A-AC71-463D322DA103}" dt="2020-04-09T21:39:03.002" v="64" actId="2696"/>
      <pc:docMkLst>
        <pc:docMk/>
      </pc:docMkLst>
      <pc:sldChg chg="del">
        <pc:chgData name="Donald Ferguson" userId="d4e141de-59d3-4362-b58c-ed2804aa0504" providerId="ADAL" clId="{CD7CBB15-7565-164A-AC71-463D322DA103}" dt="2020-04-09T21:38:49.730" v="0" actId="2696"/>
        <pc:sldMkLst>
          <pc:docMk/>
          <pc:sldMk cId="1897147008" sldId="330"/>
        </pc:sldMkLst>
      </pc:sldChg>
      <pc:sldChg chg="del">
        <pc:chgData name="Donald Ferguson" userId="d4e141de-59d3-4362-b58c-ed2804aa0504" providerId="ADAL" clId="{CD7CBB15-7565-164A-AC71-463D322DA103}" dt="2020-04-09T21:38:49.851" v="13" actId="2696"/>
        <pc:sldMkLst>
          <pc:docMk/>
          <pc:sldMk cId="1712971705" sldId="531"/>
        </pc:sldMkLst>
      </pc:sldChg>
      <pc:sldChg chg="del">
        <pc:chgData name="Donald Ferguson" userId="d4e141de-59d3-4362-b58c-ed2804aa0504" providerId="ADAL" clId="{CD7CBB15-7565-164A-AC71-463D322DA103}" dt="2020-04-09T21:38:49.795" v="12" actId="2696"/>
        <pc:sldMkLst>
          <pc:docMk/>
          <pc:sldMk cId="1722463163" sldId="540"/>
        </pc:sldMkLst>
      </pc:sldChg>
      <pc:sldChg chg="del">
        <pc:chgData name="Donald Ferguson" userId="d4e141de-59d3-4362-b58c-ed2804aa0504" providerId="ADAL" clId="{CD7CBB15-7565-164A-AC71-463D322DA103}" dt="2020-04-09T21:38:49.920" v="15" actId="2696"/>
        <pc:sldMkLst>
          <pc:docMk/>
          <pc:sldMk cId="195130918" sldId="565"/>
        </pc:sldMkLst>
      </pc:sldChg>
      <pc:sldChg chg="del">
        <pc:chgData name="Donald Ferguson" userId="d4e141de-59d3-4362-b58c-ed2804aa0504" providerId="ADAL" clId="{CD7CBB15-7565-164A-AC71-463D322DA103}" dt="2020-04-09T21:38:49.935" v="16" actId="2696"/>
        <pc:sldMkLst>
          <pc:docMk/>
          <pc:sldMk cId="1638160932" sldId="573"/>
        </pc:sldMkLst>
      </pc:sldChg>
      <pc:sldChg chg="del">
        <pc:chgData name="Donald Ferguson" userId="d4e141de-59d3-4362-b58c-ed2804aa0504" providerId="ADAL" clId="{CD7CBB15-7565-164A-AC71-463D322DA103}" dt="2020-04-09T21:38:49.905" v="14" actId="2696"/>
        <pc:sldMkLst>
          <pc:docMk/>
          <pc:sldMk cId="2139359494" sldId="575"/>
        </pc:sldMkLst>
      </pc:sldChg>
      <pc:sldChg chg="del">
        <pc:chgData name="Donald Ferguson" userId="d4e141de-59d3-4362-b58c-ed2804aa0504" providerId="ADAL" clId="{CD7CBB15-7565-164A-AC71-463D322DA103}" dt="2020-04-09T21:38:49.989" v="17" actId="2696"/>
        <pc:sldMkLst>
          <pc:docMk/>
          <pc:sldMk cId="168202893" sldId="587"/>
        </pc:sldMkLst>
      </pc:sldChg>
      <pc:sldChg chg="del">
        <pc:chgData name="Donald Ferguson" userId="d4e141de-59d3-4362-b58c-ed2804aa0504" providerId="ADAL" clId="{CD7CBB15-7565-164A-AC71-463D322DA103}" dt="2020-04-09T21:38:50.374" v="51" actId="2696"/>
        <pc:sldMkLst>
          <pc:docMk/>
          <pc:sldMk cId="1049778409" sldId="588"/>
        </pc:sldMkLst>
      </pc:sldChg>
      <pc:sldChg chg="del">
        <pc:chgData name="Donald Ferguson" userId="d4e141de-59d3-4362-b58c-ed2804aa0504" providerId="ADAL" clId="{CD7CBB15-7565-164A-AC71-463D322DA103}" dt="2020-04-09T21:38:50.005" v="18" actId="2696"/>
        <pc:sldMkLst>
          <pc:docMk/>
          <pc:sldMk cId="1537924393" sldId="589"/>
        </pc:sldMkLst>
      </pc:sldChg>
      <pc:sldChg chg="del">
        <pc:chgData name="Donald Ferguson" userId="d4e141de-59d3-4362-b58c-ed2804aa0504" providerId="ADAL" clId="{CD7CBB15-7565-164A-AC71-463D322DA103}" dt="2020-04-09T21:38:50.052" v="21" actId="2696"/>
        <pc:sldMkLst>
          <pc:docMk/>
          <pc:sldMk cId="1620490568" sldId="590"/>
        </pc:sldMkLst>
      </pc:sldChg>
      <pc:sldChg chg="del">
        <pc:chgData name="Donald Ferguson" userId="d4e141de-59d3-4362-b58c-ed2804aa0504" providerId="ADAL" clId="{CD7CBB15-7565-164A-AC71-463D322DA103}" dt="2020-04-09T21:38:50.066" v="22" actId="2696"/>
        <pc:sldMkLst>
          <pc:docMk/>
          <pc:sldMk cId="3946700847" sldId="591"/>
        </pc:sldMkLst>
      </pc:sldChg>
      <pc:sldChg chg="del">
        <pc:chgData name="Donald Ferguson" userId="d4e141de-59d3-4362-b58c-ed2804aa0504" providerId="ADAL" clId="{CD7CBB15-7565-164A-AC71-463D322DA103}" dt="2020-04-09T21:38:50.020" v="19" actId="2696"/>
        <pc:sldMkLst>
          <pc:docMk/>
          <pc:sldMk cId="1000027918" sldId="592"/>
        </pc:sldMkLst>
      </pc:sldChg>
      <pc:sldChg chg="del">
        <pc:chgData name="Donald Ferguson" userId="d4e141de-59d3-4362-b58c-ed2804aa0504" providerId="ADAL" clId="{CD7CBB15-7565-164A-AC71-463D322DA103}" dt="2020-04-09T21:38:50.035" v="20" actId="2696"/>
        <pc:sldMkLst>
          <pc:docMk/>
          <pc:sldMk cId="3581539778" sldId="594"/>
        </pc:sldMkLst>
      </pc:sldChg>
      <pc:sldChg chg="del">
        <pc:chgData name="Donald Ferguson" userId="d4e141de-59d3-4362-b58c-ed2804aa0504" providerId="ADAL" clId="{CD7CBB15-7565-164A-AC71-463D322DA103}" dt="2020-04-09T21:38:50.095" v="24" actId="2696"/>
        <pc:sldMkLst>
          <pc:docMk/>
          <pc:sldMk cId="1714024339" sldId="595"/>
        </pc:sldMkLst>
      </pc:sldChg>
      <pc:sldChg chg="del">
        <pc:chgData name="Donald Ferguson" userId="d4e141de-59d3-4362-b58c-ed2804aa0504" providerId="ADAL" clId="{CD7CBB15-7565-164A-AC71-463D322DA103}" dt="2020-04-09T21:38:50.081" v="23" actId="2696"/>
        <pc:sldMkLst>
          <pc:docMk/>
          <pc:sldMk cId="2216314471" sldId="596"/>
        </pc:sldMkLst>
      </pc:sldChg>
      <pc:sldChg chg="del">
        <pc:chgData name="Donald Ferguson" userId="d4e141de-59d3-4362-b58c-ed2804aa0504" providerId="ADAL" clId="{CD7CBB15-7565-164A-AC71-463D322DA103}" dt="2020-04-09T21:39:03.002" v="64" actId="2696"/>
        <pc:sldMkLst>
          <pc:docMk/>
          <pc:sldMk cId="294862463" sldId="598"/>
        </pc:sldMkLst>
      </pc:sldChg>
      <pc:sldChg chg="del">
        <pc:chgData name="Donald Ferguson" userId="d4e141de-59d3-4362-b58c-ed2804aa0504" providerId="ADAL" clId="{CD7CBB15-7565-164A-AC71-463D322DA103}" dt="2020-04-09T21:38:50.111" v="25" actId="2696"/>
        <pc:sldMkLst>
          <pc:docMk/>
          <pc:sldMk cId="3278809563" sldId="602"/>
        </pc:sldMkLst>
      </pc:sldChg>
      <pc:sldChg chg="del">
        <pc:chgData name="Donald Ferguson" userId="d4e141de-59d3-4362-b58c-ed2804aa0504" providerId="ADAL" clId="{CD7CBB15-7565-164A-AC71-463D322DA103}" dt="2020-04-09T21:38:50.139" v="39" actId="2696"/>
        <pc:sldMkLst>
          <pc:docMk/>
          <pc:sldMk cId="1389541521" sldId="620"/>
        </pc:sldMkLst>
      </pc:sldChg>
      <pc:sldChg chg="del">
        <pc:chgData name="Donald Ferguson" userId="d4e141de-59d3-4362-b58c-ed2804aa0504" providerId="ADAL" clId="{CD7CBB15-7565-164A-AC71-463D322DA103}" dt="2020-04-09T21:38:50.154" v="40" actId="2696"/>
        <pc:sldMkLst>
          <pc:docMk/>
          <pc:sldMk cId="1480496837" sldId="621"/>
        </pc:sldMkLst>
      </pc:sldChg>
      <pc:sldChg chg="del">
        <pc:chgData name="Donald Ferguson" userId="d4e141de-59d3-4362-b58c-ed2804aa0504" providerId="ADAL" clId="{CD7CBB15-7565-164A-AC71-463D322DA103}" dt="2020-04-09T21:38:50.167" v="41" actId="2696"/>
        <pc:sldMkLst>
          <pc:docMk/>
          <pc:sldMk cId="1160931885" sldId="622"/>
        </pc:sldMkLst>
      </pc:sldChg>
      <pc:sldChg chg="del">
        <pc:chgData name="Donald Ferguson" userId="d4e141de-59d3-4362-b58c-ed2804aa0504" providerId="ADAL" clId="{CD7CBB15-7565-164A-AC71-463D322DA103}" dt="2020-04-09T21:38:50.180" v="42" actId="2696"/>
        <pc:sldMkLst>
          <pc:docMk/>
          <pc:sldMk cId="303626020" sldId="623"/>
        </pc:sldMkLst>
      </pc:sldChg>
      <pc:sldChg chg="del">
        <pc:chgData name="Donald Ferguson" userId="d4e141de-59d3-4362-b58c-ed2804aa0504" providerId="ADAL" clId="{CD7CBB15-7565-164A-AC71-463D322DA103}" dt="2020-04-09T21:38:50.193" v="43" actId="2696"/>
        <pc:sldMkLst>
          <pc:docMk/>
          <pc:sldMk cId="1183092015" sldId="624"/>
        </pc:sldMkLst>
      </pc:sldChg>
      <pc:sldChg chg="del">
        <pc:chgData name="Donald Ferguson" userId="d4e141de-59d3-4362-b58c-ed2804aa0504" providerId="ADAL" clId="{CD7CBB15-7565-164A-AC71-463D322DA103}" dt="2020-04-09T21:38:50.206" v="44" actId="2696"/>
        <pc:sldMkLst>
          <pc:docMk/>
          <pc:sldMk cId="243942671" sldId="625"/>
        </pc:sldMkLst>
      </pc:sldChg>
      <pc:sldChg chg="del">
        <pc:chgData name="Donald Ferguson" userId="d4e141de-59d3-4362-b58c-ed2804aa0504" providerId="ADAL" clId="{CD7CBB15-7565-164A-AC71-463D322DA103}" dt="2020-04-09T21:38:50.220" v="45" actId="2696"/>
        <pc:sldMkLst>
          <pc:docMk/>
          <pc:sldMk cId="1112551123" sldId="626"/>
        </pc:sldMkLst>
      </pc:sldChg>
      <pc:sldChg chg="del">
        <pc:chgData name="Donald Ferguson" userId="d4e141de-59d3-4362-b58c-ed2804aa0504" providerId="ADAL" clId="{CD7CBB15-7565-164A-AC71-463D322DA103}" dt="2020-04-09T21:38:50.233" v="46" actId="2696"/>
        <pc:sldMkLst>
          <pc:docMk/>
          <pc:sldMk cId="798839470" sldId="627"/>
        </pc:sldMkLst>
      </pc:sldChg>
      <pc:sldChg chg="del">
        <pc:chgData name="Donald Ferguson" userId="d4e141de-59d3-4362-b58c-ed2804aa0504" providerId="ADAL" clId="{CD7CBB15-7565-164A-AC71-463D322DA103}" dt="2020-04-09T21:38:50.285" v="47" actId="2696"/>
        <pc:sldMkLst>
          <pc:docMk/>
          <pc:sldMk cId="688456189" sldId="628"/>
        </pc:sldMkLst>
      </pc:sldChg>
      <pc:sldChg chg="del">
        <pc:chgData name="Donald Ferguson" userId="d4e141de-59d3-4362-b58c-ed2804aa0504" providerId="ADAL" clId="{CD7CBB15-7565-164A-AC71-463D322DA103}" dt="2020-04-09T21:38:50.298" v="48" actId="2696"/>
        <pc:sldMkLst>
          <pc:docMk/>
          <pc:sldMk cId="1626186371" sldId="633"/>
        </pc:sldMkLst>
      </pc:sldChg>
      <pc:sldChg chg="del">
        <pc:chgData name="Donald Ferguson" userId="d4e141de-59d3-4362-b58c-ed2804aa0504" providerId="ADAL" clId="{CD7CBB15-7565-164A-AC71-463D322DA103}" dt="2020-04-09T21:38:50.505" v="59" actId="2696"/>
        <pc:sldMkLst>
          <pc:docMk/>
          <pc:sldMk cId="751409553" sldId="634"/>
        </pc:sldMkLst>
      </pc:sldChg>
      <pc:sldChg chg="del">
        <pc:chgData name="Donald Ferguson" userId="d4e141de-59d3-4362-b58c-ed2804aa0504" providerId="ADAL" clId="{CD7CBB15-7565-164A-AC71-463D322DA103}" dt="2020-04-09T21:38:50.310" v="49" actId="2696"/>
        <pc:sldMkLst>
          <pc:docMk/>
          <pc:sldMk cId="1736512911" sldId="635"/>
        </pc:sldMkLst>
      </pc:sldChg>
      <pc:sldChg chg="del">
        <pc:chgData name="Donald Ferguson" userId="d4e141de-59d3-4362-b58c-ed2804aa0504" providerId="ADAL" clId="{CD7CBB15-7565-164A-AC71-463D322DA103}" dt="2020-04-09T21:38:50.386" v="52" actId="2696"/>
        <pc:sldMkLst>
          <pc:docMk/>
          <pc:sldMk cId="905661127" sldId="637"/>
        </pc:sldMkLst>
      </pc:sldChg>
      <pc:sldChg chg="del">
        <pc:chgData name="Donald Ferguson" userId="d4e141de-59d3-4362-b58c-ed2804aa0504" providerId="ADAL" clId="{CD7CBB15-7565-164A-AC71-463D322DA103}" dt="2020-04-09T21:38:50.398" v="53" actId="2696"/>
        <pc:sldMkLst>
          <pc:docMk/>
          <pc:sldMk cId="336985978" sldId="639"/>
        </pc:sldMkLst>
      </pc:sldChg>
      <pc:sldChg chg="del">
        <pc:chgData name="Donald Ferguson" userId="d4e141de-59d3-4362-b58c-ed2804aa0504" providerId="ADAL" clId="{CD7CBB15-7565-164A-AC71-463D322DA103}" dt="2020-04-09T21:38:50.361" v="50" actId="2696"/>
        <pc:sldMkLst>
          <pc:docMk/>
          <pc:sldMk cId="1174363791" sldId="640"/>
        </pc:sldMkLst>
      </pc:sldChg>
      <pc:sldChg chg="del">
        <pc:chgData name="Donald Ferguson" userId="d4e141de-59d3-4362-b58c-ed2804aa0504" providerId="ADAL" clId="{CD7CBB15-7565-164A-AC71-463D322DA103}" dt="2020-04-09T21:38:50.460" v="55" actId="2696"/>
        <pc:sldMkLst>
          <pc:docMk/>
          <pc:sldMk cId="531145982" sldId="645"/>
        </pc:sldMkLst>
      </pc:sldChg>
      <pc:sldChg chg="del">
        <pc:chgData name="Donald Ferguson" userId="d4e141de-59d3-4362-b58c-ed2804aa0504" providerId="ADAL" clId="{CD7CBB15-7565-164A-AC71-463D322DA103}" dt="2020-04-09T21:38:50.449" v="54" actId="2696"/>
        <pc:sldMkLst>
          <pc:docMk/>
          <pc:sldMk cId="1883464182" sldId="646"/>
        </pc:sldMkLst>
      </pc:sldChg>
      <pc:sldChg chg="del">
        <pc:chgData name="Donald Ferguson" userId="d4e141de-59d3-4362-b58c-ed2804aa0504" providerId="ADAL" clId="{CD7CBB15-7565-164A-AC71-463D322DA103}" dt="2020-04-09T21:38:50.472" v="56" actId="2696"/>
        <pc:sldMkLst>
          <pc:docMk/>
          <pc:sldMk cId="889623733" sldId="647"/>
        </pc:sldMkLst>
      </pc:sldChg>
      <pc:sldChg chg="del">
        <pc:chgData name="Donald Ferguson" userId="d4e141de-59d3-4362-b58c-ed2804aa0504" providerId="ADAL" clId="{CD7CBB15-7565-164A-AC71-463D322DA103}" dt="2020-04-09T21:38:50.483" v="57" actId="2696"/>
        <pc:sldMkLst>
          <pc:docMk/>
          <pc:sldMk cId="374102845" sldId="648"/>
        </pc:sldMkLst>
      </pc:sldChg>
      <pc:sldChg chg="del">
        <pc:chgData name="Donald Ferguson" userId="d4e141de-59d3-4362-b58c-ed2804aa0504" providerId="ADAL" clId="{CD7CBB15-7565-164A-AC71-463D322DA103}" dt="2020-04-09T21:38:50.494" v="58" actId="2696"/>
        <pc:sldMkLst>
          <pc:docMk/>
          <pc:sldMk cId="1640578217" sldId="649"/>
        </pc:sldMkLst>
      </pc:sldChg>
      <pc:sldChg chg="del">
        <pc:chgData name="Donald Ferguson" userId="d4e141de-59d3-4362-b58c-ed2804aa0504" providerId="ADAL" clId="{CD7CBB15-7565-164A-AC71-463D322DA103}" dt="2020-04-09T21:38:50.580" v="62" actId="2696"/>
        <pc:sldMkLst>
          <pc:docMk/>
          <pc:sldMk cId="1850086269" sldId="651"/>
        </pc:sldMkLst>
      </pc:sldChg>
      <pc:sldChg chg="del">
        <pc:chgData name="Donald Ferguson" userId="d4e141de-59d3-4362-b58c-ed2804aa0504" providerId="ADAL" clId="{CD7CBB15-7565-164A-AC71-463D322DA103}" dt="2020-04-09T21:38:50.517" v="60" actId="2696"/>
        <pc:sldMkLst>
          <pc:docMk/>
          <pc:sldMk cId="1024675340" sldId="652"/>
        </pc:sldMkLst>
      </pc:sldChg>
      <pc:sldChg chg="del">
        <pc:chgData name="Donald Ferguson" userId="d4e141de-59d3-4362-b58c-ed2804aa0504" providerId="ADAL" clId="{CD7CBB15-7565-164A-AC71-463D322DA103}" dt="2020-04-09T21:38:50.528" v="61" actId="2696"/>
        <pc:sldMkLst>
          <pc:docMk/>
          <pc:sldMk cId="1109929910" sldId="653"/>
        </pc:sldMkLst>
      </pc:sldChg>
      <pc:sldChg chg="del">
        <pc:chgData name="Donald Ferguson" userId="d4e141de-59d3-4362-b58c-ed2804aa0504" providerId="ADAL" clId="{CD7CBB15-7565-164A-AC71-463D322DA103}" dt="2020-04-09T21:38:50.590" v="63" actId="2696"/>
        <pc:sldMkLst>
          <pc:docMk/>
          <pc:sldMk cId="1278004156" sldId="655"/>
        </pc:sldMkLst>
      </pc:sldChg>
      <pc:sldMasterChg chg="del delSldLayout">
        <pc:chgData name="Donald Ferguson" userId="d4e141de-59d3-4362-b58c-ed2804aa0504" providerId="ADAL" clId="{CD7CBB15-7565-164A-AC71-463D322DA103}" dt="2020-04-09T21:38:50.125" v="38" actId="2696"/>
        <pc:sldMasterMkLst>
          <pc:docMk/>
          <pc:sldMasterMk cId="1973420323" sldId="2147493495"/>
        </pc:sldMasterMkLst>
        <pc:sldLayoutChg chg="del">
          <pc:chgData name="Donald Ferguson" userId="d4e141de-59d3-4362-b58c-ed2804aa0504" providerId="ADAL" clId="{CD7CBB15-7565-164A-AC71-463D322DA103}" dt="2020-04-09T21:38:50.112" v="26" actId="2696"/>
          <pc:sldLayoutMkLst>
            <pc:docMk/>
            <pc:sldMasterMk cId="1973420323" sldId="2147493495"/>
            <pc:sldLayoutMk cId="0" sldId="2147493496"/>
          </pc:sldLayoutMkLst>
        </pc:sldLayoutChg>
        <pc:sldLayoutChg chg="del">
          <pc:chgData name="Donald Ferguson" userId="d4e141de-59d3-4362-b58c-ed2804aa0504" providerId="ADAL" clId="{CD7CBB15-7565-164A-AC71-463D322DA103}" dt="2020-04-09T21:38:50.113" v="27" actId="2696"/>
          <pc:sldLayoutMkLst>
            <pc:docMk/>
            <pc:sldMasterMk cId="1973420323" sldId="2147493495"/>
            <pc:sldLayoutMk cId="0" sldId="2147493497"/>
          </pc:sldLayoutMkLst>
        </pc:sldLayoutChg>
        <pc:sldLayoutChg chg="del">
          <pc:chgData name="Donald Ferguson" userId="d4e141de-59d3-4362-b58c-ed2804aa0504" providerId="ADAL" clId="{CD7CBB15-7565-164A-AC71-463D322DA103}" dt="2020-04-09T21:38:50.114" v="28" actId="2696"/>
          <pc:sldLayoutMkLst>
            <pc:docMk/>
            <pc:sldMasterMk cId="1973420323" sldId="2147493495"/>
            <pc:sldLayoutMk cId="0" sldId="2147493498"/>
          </pc:sldLayoutMkLst>
        </pc:sldLayoutChg>
        <pc:sldLayoutChg chg="del">
          <pc:chgData name="Donald Ferguson" userId="d4e141de-59d3-4362-b58c-ed2804aa0504" providerId="ADAL" clId="{CD7CBB15-7565-164A-AC71-463D322DA103}" dt="2020-04-09T21:38:50.114" v="29" actId="2696"/>
          <pc:sldLayoutMkLst>
            <pc:docMk/>
            <pc:sldMasterMk cId="1973420323" sldId="2147493495"/>
            <pc:sldLayoutMk cId="0" sldId="2147493499"/>
          </pc:sldLayoutMkLst>
        </pc:sldLayoutChg>
        <pc:sldLayoutChg chg="del">
          <pc:chgData name="Donald Ferguson" userId="d4e141de-59d3-4362-b58c-ed2804aa0504" providerId="ADAL" clId="{CD7CBB15-7565-164A-AC71-463D322DA103}" dt="2020-04-09T21:38:50.115" v="30" actId="2696"/>
          <pc:sldLayoutMkLst>
            <pc:docMk/>
            <pc:sldMasterMk cId="1973420323" sldId="2147493495"/>
            <pc:sldLayoutMk cId="0" sldId="2147493500"/>
          </pc:sldLayoutMkLst>
        </pc:sldLayoutChg>
        <pc:sldLayoutChg chg="del">
          <pc:chgData name="Donald Ferguson" userId="d4e141de-59d3-4362-b58c-ed2804aa0504" providerId="ADAL" clId="{CD7CBB15-7565-164A-AC71-463D322DA103}" dt="2020-04-09T21:38:50.116" v="31" actId="2696"/>
          <pc:sldLayoutMkLst>
            <pc:docMk/>
            <pc:sldMasterMk cId="1973420323" sldId="2147493495"/>
            <pc:sldLayoutMk cId="0" sldId="2147493501"/>
          </pc:sldLayoutMkLst>
        </pc:sldLayoutChg>
        <pc:sldLayoutChg chg="del">
          <pc:chgData name="Donald Ferguson" userId="d4e141de-59d3-4362-b58c-ed2804aa0504" providerId="ADAL" clId="{CD7CBB15-7565-164A-AC71-463D322DA103}" dt="2020-04-09T21:38:50.116" v="32" actId="2696"/>
          <pc:sldLayoutMkLst>
            <pc:docMk/>
            <pc:sldMasterMk cId="1973420323" sldId="2147493495"/>
            <pc:sldLayoutMk cId="0" sldId="2147493502"/>
          </pc:sldLayoutMkLst>
        </pc:sldLayoutChg>
        <pc:sldLayoutChg chg="del">
          <pc:chgData name="Donald Ferguson" userId="d4e141de-59d3-4362-b58c-ed2804aa0504" providerId="ADAL" clId="{CD7CBB15-7565-164A-AC71-463D322DA103}" dt="2020-04-09T21:38:50.117" v="33" actId="2696"/>
          <pc:sldLayoutMkLst>
            <pc:docMk/>
            <pc:sldMasterMk cId="1973420323" sldId="2147493495"/>
            <pc:sldLayoutMk cId="0" sldId="2147493503"/>
          </pc:sldLayoutMkLst>
        </pc:sldLayoutChg>
        <pc:sldLayoutChg chg="del">
          <pc:chgData name="Donald Ferguson" userId="d4e141de-59d3-4362-b58c-ed2804aa0504" providerId="ADAL" clId="{CD7CBB15-7565-164A-AC71-463D322DA103}" dt="2020-04-09T21:38:50.118" v="34" actId="2696"/>
          <pc:sldLayoutMkLst>
            <pc:docMk/>
            <pc:sldMasterMk cId="1973420323" sldId="2147493495"/>
            <pc:sldLayoutMk cId="0" sldId="2147493504"/>
          </pc:sldLayoutMkLst>
        </pc:sldLayoutChg>
        <pc:sldLayoutChg chg="del">
          <pc:chgData name="Donald Ferguson" userId="d4e141de-59d3-4362-b58c-ed2804aa0504" providerId="ADAL" clId="{CD7CBB15-7565-164A-AC71-463D322DA103}" dt="2020-04-09T21:38:50.119" v="35" actId="2696"/>
          <pc:sldLayoutMkLst>
            <pc:docMk/>
            <pc:sldMasterMk cId="1973420323" sldId="2147493495"/>
            <pc:sldLayoutMk cId="0" sldId="2147493505"/>
          </pc:sldLayoutMkLst>
        </pc:sldLayoutChg>
        <pc:sldLayoutChg chg="del">
          <pc:chgData name="Donald Ferguson" userId="d4e141de-59d3-4362-b58c-ed2804aa0504" providerId="ADAL" clId="{CD7CBB15-7565-164A-AC71-463D322DA103}" dt="2020-04-09T21:38:50.120" v="36" actId="2696"/>
          <pc:sldLayoutMkLst>
            <pc:docMk/>
            <pc:sldMasterMk cId="1973420323" sldId="2147493495"/>
            <pc:sldLayoutMk cId="0" sldId="2147493506"/>
          </pc:sldLayoutMkLst>
        </pc:sldLayoutChg>
        <pc:sldLayoutChg chg="del">
          <pc:chgData name="Donald Ferguson" userId="d4e141de-59d3-4362-b58c-ed2804aa0504" providerId="ADAL" clId="{CD7CBB15-7565-164A-AC71-463D322DA103}" dt="2020-04-09T21:38:50.120" v="37" actId="2696"/>
          <pc:sldLayoutMkLst>
            <pc:docMk/>
            <pc:sldMasterMk cId="1973420323" sldId="2147493495"/>
            <pc:sldLayoutMk cId="0" sldId="2147493507"/>
          </pc:sldLayoutMkLst>
        </pc:sldLayoutChg>
      </pc:sldMasterChg>
      <pc:sldMasterChg chg="del delSldLayout">
        <pc:chgData name="Donald Ferguson" userId="d4e141de-59d3-4362-b58c-ed2804aa0504" providerId="ADAL" clId="{CD7CBB15-7565-164A-AC71-463D322DA103}" dt="2020-04-09T21:38:49.778" v="11" actId="2696"/>
        <pc:sldMasterMkLst>
          <pc:docMk/>
          <pc:sldMasterMk cId="667529151" sldId="2147493573"/>
        </pc:sldMasterMkLst>
        <pc:sldLayoutChg chg="del">
          <pc:chgData name="Donald Ferguson" userId="d4e141de-59d3-4362-b58c-ed2804aa0504" providerId="ADAL" clId="{CD7CBB15-7565-164A-AC71-463D322DA103}" dt="2020-04-09T21:38:49.731" v="1" actId="2696"/>
          <pc:sldLayoutMkLst>
            <pc:docMk/>
            <pc:sldMasterMk cId="667529151" sldId="2147493573"/>
            <pc:sldLayoutMk cId="2392052877" sldId="2147493574"/>
          </pc:sldLayoutMkLst>
        </pc:sldLayoutChg>
        <pc:sldLayoutChg chg="del">
          <pc:chgData name="Donald Ferguson" userId="d4e141de-59d3-4362-b58c-ed2804aa0504" providerId="ADAL" clId="{CD7CBB15-7565-164A-AC71-463D322DA103}" dt="2020-04-09T21:38:49.732" v="2" actId="2696"/>
          <pc:sldLayoutMkLst>
            <pc:docMk/>
            <pc:sldMasterMk cId="667529151" sldId="2147493573"/>
            <pc:sldLayoutMk cId="1486260722" sldId="2147493575"/>
          </pc:sldLayoutMkLst>
        </pc:sldLayoutChg>
        <pc:sldLayoutChg chg="del">
          <pc:chgData name="Donald Ferguson" userId="d4e141de-59d3-4362-b58c-ed2804aa0504" providerId="ADAL" clId="{CD7CBB15-7565-164A-AC71-463D322DA103}" dt="2020-04-09T21:38:49.733" v="3" actId="2696"/>
          <pc:sldLayoutMkLst>
            <pc:docMk/>
            <pc:sldMasterMk cId="667529151" sldId="2147493573"/>
            <pc:sldLayoutMk cId="84770265" sldId="2147493576"/>
          </pc:sldLayoutMkLst>
        </pc:sldLayoutChg>
        <pc:sldLayoutChg chg="del">
          <pc:chgData name="Donald Ferguson" userId="d4e141de-59d3-4362-b58c-ed2804aa0504" providerId="ADAL" clId="{CD7CBB15-7565-164A-AC71-463D322DA103}" dt="2020-04-09T21:38:49.734" v="4" actId="2696"/>
          <pc:sldLayoutMkLst>
            <pc:docMk/>
            <pc:sldMasterMk cId="667529151" sldId="2147493573"/>
            <pc:sldLayoutMk cId="3056871693" sldId="2147493577"/>
          </pc:sldLayoutMkLst>
        </pc:sldLayoutChg>
        <pc:sldLayoutChg chg="del">
          <pc:chgData name="Donald Ferguson" userId="d4e141de-59d3-4362-b58c-ed2804aa0504" providerId="ADAL" clId="{CD7CBB15-7565-164A-AC71-463D322DA103}" dt="2020-04-09T21:38:49.735" v="5" actId="2696"/>
          <pc:sldLayoutMkLst>
            <pc:docMk/>
            <pc:sldMasterMk cId="667529151" sldId="2147493573"/>
            <pc:sldLayoutMk cId="2375562083" sldId="2147493578"/>
          </pc:sldLayoutMkLst>
        </pc:sldLayoutChg>
        <pc:sldLayoutChg chg="del">
          <pc:chgData name="Donald Ferguson" userId="d4e141de-59d3-4362-b58c-ed2804aa0504" providerId="ADAL" clId="{CD7CBB15-7565-164A-AC71-463D322DA103}" dt="2020-04-09T21:38:49.735" v="6" actId="2696"/>
          <pc:sldLayoutMkLst>
            <pc:docMk/>
            <pc:sldMasterMk cId="667529151" sldId="2147493573"/>
            <pc:sldLayoutMk cId="2321474959" sldId="2147493579"/>
          </pc:sldLayoutMkLst>
        </pc:sldLayoutChg>
        <pc:sldLayoutChg chg="del">
          <pc:chgData name="Donald Ferguson" userId="d4e141de-59d3-4362-b58c-ed2804aa0504" providerId="ADAL" clId="{CD7CBB15-7565-164A-AC71-463D322DA103}" dt="2020-04-09T21:38:49.736" v="7" actId="2696"/>
          <pc:sldLayoutMkLst>
            <pc:docMk/>
            <pc:sldMasterMk cId="667529151" sldId="2147493573"/>
            <pc:sldLayoutMk cId="3566152746" sldId="2147493580"/>
          </pc:sldLayoutMkLst>
        </pc:sldLayoutChg>
        <pc:sldLayoutChg chg="del">
          <pc:chgData name="Donald Ferguson" userId="d4e141de-59d3-4362-b58c-ed2804aa0504" providerId="ADAL" clId="{CD7CBB15-7565-164A-AC71-463D322DA103}" dt="2020-04-09T21:38:49.737" v="8" actId="2696"/>
          <pc:sldLayoutMkLst>
            <pc:docMk/>
            <pc:sldMasterMk cId="667529151" sldId="2147493573"/>
            <pc:sldLayoutMk cId="1493816298" sldId="2147493581"/>
          </pc:sldLayoutMkLst>
        </pc:sldLayoutChg>
        <pc:sldLayoutChg chg="del">
          <pc:chgData name="Donald Ferguson" userId="d4e141de-59d3-4362-b58c-ed2804aa0504" providerId="ADAL" clId="{CD7CBB15-7565-164A-AC71-463D322DA103}" dt="2020-04-09T21:38:49.738" v="9" actId="2696"/>
          <pc:sldLayoutMkLst>
            <pc:docMk/>
            <pc:sldMasterMk cId="667529151" sldId="2147493573"/>
            <pc:sldLayoutMk cId="3229788288" sldId="2147493582"/>
          </pc:sldLayoutMkLst>
        </pc:sldLayoutChg>
        <pc:sldLayoutChg chg="del">
          <pc:chgData name="Donald Ferguson" userId="d4e141de-59d3-4362-b58c-ed2804aa0504" providerId="ADAL" clId="{CD7CBB15-7565-164A-AC71-463D322DA103}" dt="2020-04-09T21:38:49.739" v="10" actId="2696"/>
          <pc:sldLayoutMkLst>
            <pc:docMk/>
            <pc:sldMasterMk cId="667529151" sldId="2147493573"/>
            <pc:sldLayoutMk cId="2019606134" sldId="214749358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110" custLinFactNeighborY="-1579"/>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899159" y="0"/>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899159" y="0"/>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4/10/20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a:t>
            </a:fld>
            <a:endParaRPr lang="en-US" altLang="en-US"/>
          </a:p>
        </p:txBody>
      </p:sp>
    </p:spTree>
    <p:extLst>
      <p:ext uri="{BB962C8B-B14F-4D97-AF65-F5344CB8AC3E}">
        <p14:creationId xmlns:p14="http://schemas.microsoft.com/office/powerpoint/2010/main" val="188849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82623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17</a:t>
            </a:fld>
            <a:endParaRPr lang="en-US" altLang="en-US"/>
          </a:p>
        </p:txBody>
      </p:sp>
    </p:spTree>
    <p:extLst>
      <p:ext uri="{BB962C8B-B14F-4D97-AF65-F5344CB8AC3E}">
        <p14:creationId xmlns:p14="http://schemas.microsoft.com/office/powerpoint/2010/main" val="3649770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Have DB in 2 different places.</a:t>
            </a:r>
            <a:r>
              <a:rPr lang="en-US" dirty="0"/>
              <a:t> Types:</a:t>
            </a:r>
          </a:p>
          <a:p>
            <a:r>
              <a:rPr lang="en-US" dirty="0"/>
              <a:t>	1 active, 1 passive</a:t>
            </a:r>
          </a:p>
          <a:p>
            <a:r>
              <a:rPr lang="en-US" dirty="0"/>
              <a:t>		Ship changes from active to passive when transaction commits</a:t>
            </a:r>
          </a:p>
          <a:p>
            <a:r>
              <a:rPr lang="en-US" dirty="0"/>
              <a:t>	Both active</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18</a:t>
            </a:fld>
            <a:endParaRPr lang="en-US" altLang="en-US"/>
          </a:p>
        </p:txBody>
      </p:sp>
    </p:spTree>
    <p:extLst>
      <p:ext uri="{BB962C8B-B14F-4D97-AF65-F5344CB8AC3E}">
        <p14:creationId xmlns:p14="http://schemas.microsoft.com/office/powerpoint/2010/main" val="287012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1177872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many people editing 1 Google sheet</a:t>
            </a:r>
          </a:p>
          <a:p>
            <a:r>
              <a:rPr lang="en-US" dirty="0"/>
              <a:t>Note: from outside (</a:t>
            </a:r>
            <a:r>
              <a:rPr lang="en-US" dirty="0" err="1"/>
              <a:t>eg</a:t>
            </a:r>
            <a:r>
              <a:rPr lang="en-US" dirty="0"/>
              <a:t> Activity Monitor), looks like everything is running at the same time, but really runs are starting and suspending</a:t>
            </a:r>
          </a:p>
          <a:p>
            <a:r>
              <a:rPr lang="en-US" dirty="0"/>
              <a:t>Unpredictable order of transactions</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20</a:t>
            </a:fld>
            <a:endParaRPr lang="en-US" altLang="en-US"/>
          </a:p>
        </p:txBody>
      </p:sp>
    </p:spTree>
    <p:extLst>
      <p:ext uri="{BB962C8B-B14F-4D97-AF65-F5344CB8AC3E}">
        <p14:creationId xmlns:p14="http://schemas.microsoft.com/office/powerpoint/2010/main" val="99200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 manager locks block before doing a write</a:t>
            </a:r>
          </a:p>
          <a:p>
            <a:r>
              <a:rPr lang="en-US" dirty="0"/>
              <a:t>	Any queries on that block is suspended until write completes.</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23</a:t>
            </a:fld>
            <a:endParaRPr lang="en-US" altLang="en-US"/>
          </a:p>
        </p:txBody>
      </p:sp>
    </p:spTree>
    <p:extLst>
      <p:ext uri="{BB962C8B-B14F-4D97-AF65-F5344CB8AC3E}">
        <p14:creationId xmlns:p14="http://schemas.microsoft.com/office/powerpoint/2010/main" val="3628872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32506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63782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393700" y="692150"/>
            <a:ext cx="6070600" cy="3416300"/>
          </a:xfrm>
          <a:ln cap="flat"/>
        </p:spPr>
      </p:sp>
      <p:sp>
        <p:nvSpPr>
          <p:cNvPr id="1433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122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393700" y="692150"/>
            <a:ext cx="6070600" cy="3416300"/>
          </a:xfrm>
          <a:ln cap="flat"/>
        </p:spPr>
      </p:sp>
      <p:sp>
        <p:nvSpPr>
          <p:cNvPr id="1638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13874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altLang="en-US" dirty="0"/>
              <a:t>Consistent:</a:t>
            </a:r>
          </a:p>
          <a:p>
            <a:pPr eaLnBrk="1" hangingPunct="1">
              <a:spcBef>
                <a:spcPct val="0"/>
              </a:spcBef>
            </a:pPr>
            <a:r>
              <a:rPr lang="en-US" altLang="en-US" dirty="0"/>
              <a:t>	When transaction commits, DB is moved from one consistent state to another</a:t>
            </a:r>
          </a:p>
          <a:p>
            <a:pPr eaLnBrk="1" hangingPunct="1">
              <a:spcBef>
                <a:spcPct val="0"/>
              </a:spcBef>
            </a:pPr>
            <a:r>
              <a:rPr lang="en-US" altLang="en-US" dirty="0"/>
              <a:t>Isolated:</a:t>
            </a:r>
          </a:p>
          <a:p>
            <a:pPr eaLnBrk="1" hangingPunct="1">
              <a:spcBef>
                <a:spcPct val="0"/>
              </a:spcBef>
            </a:pPr>
            <a:r>
              <a:rPr lang="en-US" altLang="en-US" dirty="0"/>
              <a:t>	Simultaneous transactions are not revealed until after transaction completion</a:t>
            </a:r>
          </a:p>
          <a:p>
            <a:pPr eaLnBrk="1" hangingPunct="1">
              <a:spcBef>
                <a:spcPct val="0"/>
              </a:spcBef>
            </a:pPr>
            <a:r>
              <a:rPr lang="en-US" altLang="en-US" dirty="0"/>
              <a:t>Durable:</a:t>
            </a:r>
          </a:p>
          <a:p>
            <a:pPr eaLnBrk="1" hangingPunct="1">
              <a:spcBef>
                <a:spcPct val="0"/>
              </a:spcBef>
            </a:pPr>
            <a:r>
              <a:rPr lang="en-US" altLang="en-US" dirty="0"/>
              <a:t>	Result of a transaction is maintained (</a:t>
            </a:r>
            <a:r>
              <a:rPr lang="en-US" altLang="en-US" dirty="0" err="1"/>
              <a:t>eg</a:t>
            </a:r>
            <a:r>
              <a:rPr lang="en-US" altLang="en-US" dirty="0"/>
              <a:t> if computer crashes)</a:t>
            </a:r>
          </a:p>
        </p:txBody>
      </p:sp>
    </p:spTree>
    <p:extLst>
      <p:ext uri="{BB962C8B-B14F-4D97-AF65-F5344CB8AC3E}">
        <p14:creationId xmlns:p14="http://schemas.microsoft.com/office/powerpoint/2010/main" val="158459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93700" y="692150"/>
            <a:ext cx="6070600" cy="3416300"/>
          </a:xfrm>
          <a:ln cap="flat"/>
        </p:spPr>
      </p:sp>
      <p:sp>
        <p:nvSpPr>
          <p:cNvPr id="1843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95428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393700" y="692150"/>
            <a:ext cx="6070600" cy="3416300"/>
          </a:xfrm>
          <a:ln cap="flat"/>
        </p:spPr>
      </p:sp>
      <p:sp>
        <p:nvSpPr>
          <p:cNvPr id="2048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5553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50578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51630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393700" y="692150"/>
            <a:ext cx="6070600" cy="3416300"/>
          </a:xfrm>
          <a:ln cap="flat"/>
        </p:spPr>
      </p:sp>
      <p:sp>
        <p:nvSpPr>
          <p:cNvPr id="2662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80272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393700" y="692150"/>
            <a:ext cx="6070600" cy="3416300"/>
          </a:xfrm>
          <a:ln cap="flat"/>
        </p:spPr>
      </p:sp>
      <p:sp>
        <p:nvSpPr>
          <p:cNvPr id="2867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01804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93700" y="692150"/>
            <a:ext cx="6070600" cy="3416300"/>
          </a:xfrm>
          <a:ln cap="flat"/>
        </p:spPr>
      </p:sp>
      <p:sp>
        <p:nvSpPr>
          <p:cNvPr id="3072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23807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a:t>
            </a:fld>
            <a:endParaRPr lang="en-US" altLang="en-US"/>
          </a:p>
        </p:txBody>
      </p:sp>
    </p:spTree>
    <p:extLst>
      <p:ext uri="{BB962C8B-B14F-4D97-AF65-F5344CB8AC3E}">
        <p14:creationId xmlns:p14="http://schemas.microsoft.com/office/powerpoint/2010/main" val="283841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a:t>
            </a:fld>
            <a:endParaRPr lang="en-US" altLang="en-US"/>
          </a:p>
        </p:txBody>
      </p:sp>
    </p:spTree>
    <p:extLst>
      <p:ext uri="{BB962C8B-B14F-4D97-AF65-F5344CB8AC3E}">
        <p14:creationId xmlns:p14="http://schemas.microsoft.com/office/powerpoint/2010/main" val="716306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a:t>
            </a:r>
          </a:p>
          <a:p>
            <a:r>
              <a:rPr lang="en-US" dirty="0"/>
              <a:t>	BEGIN TRANSACTION;</a:t>
            </a:r>
          </a:p>
          <a:p>
            <a:r>
              <a:rPr lang="en-US" dirty="0"/>
              <a:t>	blah</a:t>
            </a:r>
          </a:p>
          <a:p>
            <a:r>
              <a:rPr lang="en-US" dirty="0"/>
              <a:t>	blah</a:t>
            </a:r>
          </a:p>
          <a:p>
            <a:r>
              <a:rPr lang="en-US" dirty="0"/>
              <a:t>	blah</a:t>
            </a:r>
          </a:p>
          <a:p>
            <a:r>
              <a:rPr lang="en-US" dirty="0"/>
              <a:t>	COMMIT [or ROLLBACK];</a:t>
            </a:r>
          </a:p>
          <a:p>
            <a:r>
              <a:rPr lang="en-US" dirty="0"/>
              <a:t>&gt;BEGIN TRANSACTION: starts a transaction, but doesn’t update the DB yet</a:t>
            </a:r>
          </a:p>
          <a:p>
            <a:r>
              <a:rPr lang="en-US" dirty="0"/>
              <a:t>&gt;COMMIT: use to indicate transaction is ok and goes through, so that DB is updated</a:t>
            </a:r>
          </a:p>
          <a:p>
            <a:r>
              <a:rPr lang="en-US" dirty="0"/>
              <a:t>&gt;ROLLBACK: use when there is an issue with transaction (</a:t>
            </a:r>
            <a:r>
              <a:rPr lang="en-US" dirty="0" err="1"/>
              <a:t>eg</a:t>
            </a:r>
            <a:r>
              <a:rPr lang="en-US" dirty="0"/>
              <a:t> 2 conflicting transactions), goes back to original DB state before transaction</a:t>
            </a:r>
          </a:p>
          <a:p>
            <a:endParaRPr lang="en-US" dirty="0"/>
          </a:p>
          <a:p>
            <a:r>
              <a:rPr lang="en-US" b="1" dirty="0"/>
              <a:t>ATOMICITY</a:t>
            </a:r>
            <a:r>
              <a:rPr lang="en-US" dirty="0"/>
              <a:t>: after COMMIT/ROLLBACK, either all transactions happened, or none did.</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7</a:t>
            </a:fld>
            <a:endParaRPr lang="en-US" altLang="en-US"/>
          </a:p>
        </p:txBody>
      </p:sp>
    </p:spTree>
    <p:extLst>
      <p:ext uri="{BB962C8B-B14F-4D97-AF65-F5344CB8AC3E}">
        <p14:creationId xmlns:p14="http://schemas.microsoft.com/office/powerpoint/2010/main" val="3943342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Can’t remove updated frames from memory until transaction commits to DB</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10</a:t>
            </a:fld>
            <a:endParaRPr lang="en-US" altLang="en-US"/>
          </a:p>
        </p:txBody>
      </p:sp>
    </p:spTree>
    <p:extLst>
      <p:ext uri="{BB962C8B-B14F-4D97-AF65-F5344CB8AC3E}">
        <p14:creationId xmlns:p14="http://schemas.microsoft.com/office/powerpoint/2010/main" val="1057440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manager: only writes changes in a block, not whole block</a:t>
            </a:r>
          </a:p>
          <a:p>
            <a:pPr lvl="1"/>
            <a:r>
              <a:rPr lang="en-US" dirty="0"/>
              <a:t>Block #</a:t>
            </a:r>
          </a:p>
          <a:p>
            <a:pPr lvl="1"/>
            <a:r>
              <a:rPr lang="en-US" dirty="0"/>
              <a:t>Offset</a:t>
            </a:r>
          </a:p>
          <a:p>
            <a:pPr lvl="1"/>
            <a:r>
              <a:rPr lang="en-US" dirty="0"/>
              <a:t>Old data</a:t>
            </a:r>
          </a:p>
          <a:p>
            <a:pPr lvl="1"/>
            <a:r>
              <a:rPr lang="en-US" dirty="0"/>
              <a:t>New data</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11</a:t>
            </a:fld>
            <a:endParaRPr lang="en-US" altLang="en-US"/>
          </a:p>
        </p:txBody>
      </p:sp>
    </p:spTree>
    <p:extLst>
      <p:ext uri="{BB962C8B-B14F-4D97-AF65-F5344CB8AC3E}">
        <p14:creationId xmlns:p14="http://schemas.microsoft.com/office/powerpoint/2010/main" val="297004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log page is full, or COMMIT/ABORT happens, can force the log to disk</a:t>
            </a:r>
          </a:p>
          <a:p>
            <a:r>
              <a:rPr lang="en-US" dirty="0"/>
              <a:t>In event of failure:</a:t>
            </a:r>
          </a:p>
          <a:p>
            <a:r>
              <a:rPr lang="en-US" dirty="0"/>
              <a:t>	Look through log for changes that were COMMITTED, but NOT WRITTEN TO DISK </a:t>
            </a:r>
            <a:r>
              <a:rPr lang="en-US" dirty="0">
                <a:sym typeface="Wingdings" pitchFamily="2" charset="2"/>
              </a:rPr>
              <a:t> WRITE them to disk</a:t>
            </a:r>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13</a:t>
            </a:fld>
            <a:endParaRPr lang="en-US" altLang="en-US"/>
          </a:p>
        </p:txBody>
      </p:sp>
    </p:spTree>
    <p:extLst>
      <p:ext uri="{BB962C8B-B14F-4D97-AF65-F5344CB8AC3E}">
        <p14:creationId xmlns:p14="http://schemas.microsoft.com/office/powerpoint/2010/main" val="89100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Force policy:</a:t>
            </a:r>
          </a:p>
          <a:p>
            <a:r>
              <a:rPr lang="en-US" dirty="0"/>
              <a:t>	REDO processing?</a:t>
            </a:r>
          </a:p>
          <a:p>
            <a:r>
              <a:rPr lang="en-US" dirty="0"/>
              <a:t>Steal policy: what to do with uncommitted pieces of data?</a:t>
            </a:r>
          </a:p>
          <a:p>
            <a:r>
              <a:rPr lang="en-US" dirty="0"/>
              <a:t>	Steal: If need memory, write uncommitted data to disk and free the block in memory</a:t>
            </a:r>
          </a:p>
          <a:p>
            <a:r>
              <a:rPr lang="en-US" dirty="0"/>
              <a:t>	Requires UNDO policy during recovering</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14</a:t>
            </a:fld>
            <a:endParaRPr lang="en-US" altLang="en-US"/>
          </a:p>
        </p:txBody>
      </p:sp>
    </p:spTree>
    <p:extLst>
      <p:ext uri="{BB962C8B-B14F-4D97-AF65-F5344CB8AC3E}">
        <p14:creationId xmlns:p14="http://schemas.microsoft.com/office/powerpoint/2010/main" val="2421948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0"/>
            <a:ext cx="3810000" cy="3057525"/>
          </a:xfrm>
        </p:spPr>
        <p:txBody>
          <a:bodyPr/>
          <a:lstStyle/>
          <a:p>
            <a:pPr lvl="0"/>
            <a:endParaRPr lang="en-US" noProof="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4/10/20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4/10/20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4/10/20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4/10/20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4/10/20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3.w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3.wmf"/><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 </a:t>
            </a:r>
            <a:r>
              <a:rPr lang="en-US" altLang="en-US" sz="1050" i="1" dirty="0">
                <a:solidFill>
                  <a:schemeClr val="bg1"/>
                </a:solidFill>
              </a:rPr>
              <a:t>Lecture 11:</a:t>
            </a:r>
            <a:r>
              <a:rPr lang="en-US" altLang="en-US" sz="1050" i="1" baseline="0" dirty="0">
                <a:solidFill>
                  <a:schemeClr val="bg1"/>
                </a:solidFill>
              </a:rPr>
              <a:t> Query Processing, Optimization,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494" r:id="rId8"/>
    <p:sldLayoutId id="2147493572"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defRPr/>
            </a:pPr>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defRPr/>
            </a:pPr>
            <a:fld id="{5618243C-18AB-5149-A5EE-06BD5802EC7D}" type="slidenum">
              <a:rPr lang="en-US" altLang="en-US" sz="1050">
                <a:solidFill>
                  <a:srgbClr val="005400"/>
                </a:solidFill>
                <a:latin typeface="Book Antiqua" charset="0"/>
                <a:ea typeface=""/>
              </a:rPr>
              <a:pPr algn="r" defTabSz="685800" eaLnBrk="0" hangingPunct="0">
                <a:defRPr/>
              </a:pPr>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3500" y="-114300"/>
            <a:ext cx="15113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8508319"/>
      </p:ext>
    </p:extLst>
  </p:cSld>
  <p:clrMap bg1="lt1" tx1="dk1" bg2="lt2" tx2="dk2" accent1="accent1" accent2="accent2" accent3="accent3" accent4="accent4" accent5="accent5" accent6="accent6" hlink="hlink" folHlink="folHlink"/>
  <p:sldLayoutIdLst>
    <p:sldLayoutId id="2147493536" r:id="rId1"/>
    <p:sldLayoutId id="2147493537" r:id="rId2"/>
    <p:sldLayoutId id="2147493538" r:id="rId3"/>
    <p:sldLayoutId id="2147493539" r:id="rId4"/>
    <p:sldLayoutId id="2147493540" r:id="rId5"/>
    <p:sldLayoutId id="2147493541" r:id="rId6"/>
    <p:sldLayoutId id="2147493542" r:id="rId7"/>
    <p:sldLayoutId id="2147493543" r:id="rId8"/>
    <p:sldLayoutId id="2147493544" r:id="rId9"/>
    <p:sldLayoutId id="2147493545" r:id="rId10"/>
    <p:sldLayoutId id="2147493546" r:id="rId11"/>
    <p:sldLayoutId id="2147493547"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36860401"/>
      </p:ext>
    </p:extLst>
  </p:cSld>
  <p:clrMap bg1="lt1" tx1="dk1" bg2="lt2" tx2="dk2" accent1="accent1" accent2="accent2" accent3="accent3" accent4="accent4" accent5="accent5" accent6="accent6" hlink="hlink" folHlink="folHlink"/>
  <p:sldLayoutIdLst>
    <p:sldLayoutId id="2147493549" r:id="rId1"/>
    <p:sldLayoutId id="2147493550" r:id="rId2"/>
    <p:sldLayoutId id="2147493551" r:id="rId3"/>
    <p:sldLayoutId id="2147493552" r:id="rId4"/>
    <p:sldLayoutId id="2147493553" r:id="rId5"/>
    <p:sldLayoutId id="2147493554" r:id="rId6"/>
    <p:sldLayoutId id="2147493555" r:id="rId7"/>
    <p:sldLayoutId id="2147493556" r:id="rId8"/>
    <p:sldLayoutId id="2147493557" r:id="rId9"/>
    <p:sldLayoutId id="2147493558" r:id="rId10"/>
    <p:sldLayoutId id="2147493559"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0776138"/>
      </p:ext>
    </p:extLst>
  </p:cSld>
  <p:clrMap bg1="lt1" tx1="dk1" bg2="lt2" tx2="dk2" accent1="accent1" accent2="accent2" accent3="accent3" accent4="accent4" accent5="accent5" accent6="accent6" hlink="hlink" folHlink="folHlink"/>
  <p:sldLayoutIdLst>
    <p:sldLayoutId id="2147493561" r:id="rId1"/>
    <p:sldLayoutId id="2147493562" r:id="rId2"/>
    <p:sldLayoutId id="2147493563" r:id="rId3"/>
    <p:sldLayoutId id="2147493564" r:id="rId4"/>
    <p:sldLayoutId id="2147493565" r:id="rId5"/>
    <p:sldLayoutId id="2147493566" r:id="rId6"/>
    <p:sldLayoutId id="2147493567" r:id="rId7"/>
    <p:sldLayoutId id="2147493568" r:id="rId8"/>
    <p:sldLayoutId id="2147493569" r:id="rId9"/>
    <p:sldLayoutId id="2147493570" r:id="rId10"/>
    <p:sldLayoutId id="2147493571"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tiff"/></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Context_switch" TargetMode="External"/><Relationship Id="rId3" Type="http://schemas.openxmlformats.org/officeDocument/2006/relationships/hyperlink" Target="https://en.wikipedia.org/wiki/Computing" TargetMode="External"/><Relationship Id="rId7" Type="http://schemas.openxmlformats.org/officeDocument/2006/relationships/hyperlink" Target="https://en.wikipedia.org/wiki/Main_memory" TargetMode="External"/><Relationship Id="rId2"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hyperlink" Target="https://en.wikipedia.org/wiki/Central_processing_unit" TargetMode="Externa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Concurrent_computing"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Multiprocessing" TargetMode="External"/><Relationship Id="rId3" Type="http://schemas.openxmlformats.org/officeDocument/2006/relationships/hyperlink" Target="https://en.wikipedia.org/wiki/Central_processing_unit" TargetMode="External"/><Relationship Id="rId7" Type="http://schemas.openxmlformats.org/officeDocument/2006/relationships/hyperlink" Target="https://en.wikipedia.org/wiki/Operating_system" TargetMode="External"/><Relationship Id="rId12" Type="http://schemas.openxmlformats.org/officeDocument/2006/relationships/image" Target="../media/image12.tiff"/><Relationship Id="rId2" Type="http://schemas.openxmlformats.org/officeDocument/2006/relationships/hyperlink" Target="https://en.wikipedia.org/wiki/Computer_architecture" TargetMode="External"/><Relationship Id="rId1" Type="http://schemas.openxmlformats.org/officeDocument/2006/relationships/slideLayout" Target="../slideLayouts/slideLayout7.xml"/><Relationship Id="rId6" Type="http://schemas.openxmlformats.org/officeDocument/2006/relationships/hyperlink" Target="https://en.wikipedia.org/wiki/Thread_(computer_science)" TargetMode="External"/><Relationship Id="rId11" Type="http://schemas.openxmlformats.org/officeDocument/2006/relationships/hyperlink" Target="https://en.wikipedia.org/wiki/Thread-level_parallelism" TargetMode="External"/><Relationship Id="rId5" Type="http://schemas.openxmlformats.org/officeDocument/2006/relationships/hyperlink" Target="https://en.wikipedia.org/wiki/Process_(computing)" TargetMode="External"/><Relationship Id="rId10" Type="http://schemas.openxmlformats.org/officeDocument/2006/relationships/hyperlink" Target="https://en.wikipedia.org/wiki/Translation_lookaside_buffer" TargetMode="External"/><Relationship Id="rId4" Type="http://schemas.openxmlformats.org/officeDocument/2006/relationships/hyperlink" Target="https://en.wikipedia.org/wiki/Multi-core_processor" TargetMode="External"/><Relationship Id="rId9" Type="http://schemas.openxmlformats.org/officeDocument/2006/relationships/hyperlink" Target="https://en.wikipedia.org/wiki/CPU_cach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7.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7.xml"/><Relationship Id="rId4" Type="http://schemas.openxmlformats.org/officeDocument/2006/relationships/hyperlink" Target="https://en.wikipedia.org/wiki/Database_transaction"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7.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Transactions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11  Query Processing. Transactions, Recovery</a:t>
            </a:r>
          </a:p>
        </p:txBody>
      </p:sp>
    </p:spTree>
    <p:extLst>
      <p:ext uri="{BB962C8B-B14F-4D97-AF65-F5344CB8AC3E}">
        <p14:creationId xmlns:p14="http://schemas.microsoft.com/office/powerpoint/2010/main" val="1643685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sp>
        <p:nvSpPr>
          <p:cNvPr id="3" name="Content Placeholder 2"/>
          <p:cNvSpPr>
            <a:spLocks noGrp="1"/>
          </p:cNvSpPr>
          <p:nvPr>
            <p:ph sz="half" idx="1"/>
          </p:nvPr>
        </p:nvSpPr>
        <p:spPr>
          <a:xfrm>
            <a:off x="275134" y="742950"/>
            <a:ext cx="8267140" cy="3747493"/>
          </a:xfrm>
        </p:spPr>
        <p:txBody>
          <a:bodyPr>
            <a:normAutofit fontScale="775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 might succeed.</a:t>
            </a:r>
          </a:p>
          <a:p>
            <a:pPr marL="688975" lvl="1" indent="-342900">
              <a:lnSpc>
                <a:spcPct val="120000"/>
              </a:lnSpc>
              <a:spcBef>
                <a:spcPts val="0"/>
              </a:spcBef>
              <a:spcAft>
                <a:spcPts val="200"/>
              </a:spcAft>
              <a:buFont typeface="+mj-lt"/>
              <a:buAutoNum type="arabicPeriod"/>
            </a:pPr>
            <a:r>
              <a:rPr lang="en-US" b="1"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a:t>
            </a:r>
            <a:r>
              <a:rPr lang="en-US" b="1" dirty="0"/>
              <a:t>random and scattered</a:t>
            </a:r>
            <a:r>
              <a:rPr lang="en-US" dirty="0"/>
              <a:t>. N updates might</a:t>
            </a:r>
          </a:p>
          <a:p>
            <a:pPr marL="688975" lvl="1" indent="-342900">
              <a:lnSpc>
                <a:spcPct val="120000"/>
              </a:lnSpc>
              <a:spcBef>
                <a:spcPts val="0"/>
              </a:spcBef>
              <a:spcAft>
                <a:spcPts val="200"/>
              </a:spcAft>
              <a:buFont typeface="+mj-lt"/>
              <a:buAutoNum type="arabicPeriod"/>
            </a:pPr>
            <a:r>
              <a:rPr lang="en-US" dirty="0"/>
              <a:t>Change a few bytes in N data frames (but must write whole block)</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a:t>Written frames </a:t>
            </a:r>
            <a:r>
              <a:rPr lang="en-US" b="1" dirty="0"/>
              <a:t>must be held in memory</a:t>
            </a:r>
            <a:r>
              <a:rPr lang="en-US" dirty="0"/>
              <a:t>.</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Tree>
    <p:extLst>
      <p:ext uri="{BB962C8B-B14F-4D97-AF65-F5344CB8AC3E}">
        <p14:creationId xmlns:p14="http://schemas.microsoft.com/office/powerpoint/2010/main" val="78388303"/>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DBMS ACID Implementation</a:t>
            </a:r>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t>Query processor</a:t>
            </a:r>
            <a:r>
              <a:rPr lang="en-US" sz="1500" dirty="0"/>
              <a:t> schedules and executes queries.</a:t>
            </a:r>
          </a:p>
          <a:p>
            <a:pPr>
              <a:lnSpc>
                <a:spcPct val="120000"/>
              </a:lnSpc>
              <a:spcBef>
                <a:spcPts val="0"/>
              </a:spcBef>
              <a:spcAft>
                <a:spcPts val="200"/>
              </a:spcAft>
            </a:pPr>
            <a:r>
              <a:rPr lang="en-US" sz="1500" i="1" dirty="0">
                <a:solidFill>
                  <a:srgbClr val="0070C0"/>
                </a:solidFill>
              </a:rPr>
              <a:t>Buffer manager </a:t>
            </a:r>
            <a:r>
              <a:rPr lang="en-US" sz="1500" dirty="0">
                <a:solidFill>
                  <a:srgbClr val="0070C0"/>
                </a:solidFill>
              </a:rPr>
              <a:t>controls reading/writing blocks/frames to/from disk.</a:t>
            </a:r>
          </a:p>
          <a:p>
            <a:pPr>
              <a:lnSpc>
                <a:spcPct val="120000"/>
              </a:lnSpc>
              <a:spcBef>
                <a:spcPts val="0"/>
              </a:spcBef>
              <a:spcAft>
                <a:spcPts val="200"/>
              </a:spcAft>
            </a:pPr>
            <a:r>
              <a:rPr lang="en-US" sz="1500" i="1" dirty="0">
                <a:solidFill>
                  <a:srgbClr val="FF0000"/>
                </a:solidFill>
                <a:highlight>
                  <a:srgbClr val="FFFF00"/>
                </a:highlight>
              </a:rPr>
              <a:t>Log manager </a:t>
            </a:r>
            <a:r>
              <a:rPr lang="en-US" sz="1500" dirty="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Transaction start/commit/abort</a:t>
            </a:r>
          </a:p>
          <a:p>
            <a:pPr lvl="1">
              <a:lnSpc>
                <a:spcPct val="120000"/>
              </a:lnSpc>
              <a:spcBef>
                <a:spcPts val="0"/>
              </a:spcBef>
              <a:spcAft>
                <a:spcPts val="200"/>
              </a:spcAft>
            </a:pPr>
            <a:r>
              <a:rPr lang="en-US" sz="1400" dirty="0">
                <a:solidFill>
                  <a:srgbClr val="FF0000"/>
                </a:solidFill>
              </a:rPr>
              <a:t>Transaction update of a block and previous value of data.</a:t>
            </a:r>
          </a:p>
          <a:p>
            <a:pPr>
              <a:lnSpc>
                <a:spcPct val="120000"/>
              </a:lnSpc>
              <a:spcBef>
                <a:spcPts val="0"/>
              </a:spcBef>
              <a:spcAft>
                <a:spcPts val="200"/>
              </a:spcAft>
            </a:pPr>
            <a:r>
              <a:rPr lang="en-US" sz="1500" i="1" dirty="0">
                <a:highlight>
                  <a:srgbClr val="FFFF00"/>
                </a:highlight>
              </a:rPr>
              <a:t>Transaction manager </a:t>
            </a:r>
            <a:r>
              <a:rPr lang="en-US" sz="1500" dirty="0"/>
              <a:t>coordinates query scheduling, buffer read/write and logging to ensure ACID.</a:t>
            </a:r>
          </a:p>
          <a:p>
            <a:pPr>
              <a:lnSpc>
                <a:spcPct val="120000"/>
              </a:lnSpc>
              <a:spcBef>
                <a:spcPts val="0"/>
              </a:spcBef>
              <a:spcAft>
                <a:spcPts val="200"/>
              </a:spcAft>
            </a:pPr>
            <a:r>
              <a:rPr lang="en-US" sz="1500" i="1" dirty="0">
                <a:highlight>
                  <a:srgbClr val="FFFF00"/>
                </a:highlight>
              </a:rPr>
              <a:t>Recovery manager</a:t>
            </a:r>
            <a:r>
              <a:rPr lang="en-US" sz="1500" dirty="0">
                <a:highlight>
                  <a:srgbClr val="FFFF00"/>
                </a:highlight>
              </a:rPr>
              <a:t> </a:t>
            </a:r>
            <a:r>
              <a:rPr lang="en-US" sz="1500" dirty="0"/>
              <a:t>processes log to ensure ACID even after transaction or system failures.</a:t>
            </a:r>
          </a:p>
          <a:p>
            <a:pPr>
              <a:lnSpc>
                <a:spcPct val="120000"/>
              </a:lnSpc>
              <a:spcBef>
                <a:spcPts val="0"/>
              </a:spcBef>
              <a:spcAft>
                <a:spcPts val="200"/>
              </a:spcAft>
            </a:pPr>
            <a:r>
              <a:rPr lang="en-US" sz="1500" i="1" dirty="0">
                <a:solidFill>
                  <a:srgbClr val="7030A0"/>
                </a:solidFill>
              </a:rPr>
              <a:t>Log</a:t>
            </a:r>
            <a:r>
              <a:rPr lang="en-US" sz="1500" dirty="0">
                <a:solidFill>
                  <a:srgbClr val="7030A0"/>
                </a:solidFill>
              </a:rPr>
              <a:t> is a special type of block file used by the system to optimize performance and ensure ACID.</a:t>
            </a: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a:latin typeface="+mn-lt"/>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064732910"/>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3" name="Content Placeholder 2"/>
          <p:cNvSpPr>
            <a:spLocks noGrp="1"/>
          </p:cNvSpPr>
          <p:nvPr>
            <p:ph sz="half"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Tree>
    <p:extLst>
      <p:ext uri="{BB962C8B-B14F-4D97-AF65-F5344CB8AC3E}">
        <p14:creationId xmlns:p14="http://schemas.microsoft.com/office/powerpoint/2010/main" val="1363089597"/>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14350"/>
            <a:ext cx="4353736" cy="4000894"/>
          </a:xfrm>
        </p:spPr>
        <p:txBody>
          <a:bodyPr>
            <a:normAutofit fontScale="85000" lnSpcReduction="2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indent="-457200">
              <a:spcBef>
                <a:spcPts val="0"/>
              </a:spcBef>
              <a:spcAft>
                <a:spcPts val="0"/>
              </a:spcAft>
              <a:buClr>
                <a:schemeClr val="bg1"/>
              </a:buClr>
              <a:buFont typeface="+mj-lt"/>
              <a:buAutoNum type="arabicPeriod"/>
            </a:pPr>
            <a:r>
              <a:rPr lang="en-US" sz="1200" dirty="0">
                <a:latin typeface="+mn-lt"/>
              </a:rPr>
              <a:t>Begin</a:t>
            </a:r>
          </a:p>
          <a:p>
            <a:pPr marL="457200" indent="-457200">
              <a:spcBef>
                <a:spcPts val="0"/>
              </a:spcBef>
              <a:spcAft>
                <a:spcPts val="0"/>
              </a:spcAft>
              <a:buClr>
                <a:schemeClr val="bg1"/>
              </a:buClr>
              <a:buFont typeface="+mj-lt"/>
              <a:buAutoNum type="arabicPeriod"/>
            </a:pPr>
            <a:r>
              <a:rPr lang="en-US" sz="1200" dirty="0">
                <a:solidFill>
                  <a:srgbClr val="FF0000"/>
                </a:solidFill>
                <a:latin typeface="+mn-lt"/>
              </a:rPr>
              <a:t>Update A</a:t>
            </a:r>
          </a:p>
          <a:p>
            <a:pPr marL="457200" indent="-457200">
              <a:spcBef>
                <a:spcPts val="0"/>
              </a:spcBef>
              <a:spcAft>
                <a:spcPts val="0"/>
              </a:spcAft>
              <a:buClr>
                <a:schemeClr val="bg1"/>
              </a:buClr>
              <a:buFont typeface="+mj-lt"/>
              <a:buAutoNum type="arabicPeriod"/>
            </a:pPr>
            <a:r>
              <a:rPr lang="en-US" sz="1200" dirty="0">
                <a:solidFill>
                  <a:srgbClr val="FF0000"/>
                </a:solidFill>
                <a:latin typeface="+mn-lt"/>
              </a:rPr>
              <a:t>Update B</a:t>
            </a:r>
          </a:p>
          <a:p>
            <a:pPr marL="457200" indent="-457200">
              <a:spcBef>
                <a:spcPts val="0"/>
              </a:spcBef>
              <a:spcAft>
                <a:spcPts val="0"/>
              </a:spcAft>
              <a:buClr>
                <a:schemeClr val="bg1"/>
              </a:buClr>
              <a:buFont typeface="+mj-lt"/>
              <a:buAutoNum type="arabicPeriod"/>
            </a:pPr>
            <a:r>
              <a:rPr lang="en-US" sz="1200" dirty="0">
                <a:solidFill>
                  <a:srgbClr val="FF0000"/>
                </a:solidFill>
                <a:latin typeface="+mn-lt"/>
              </a:rPr>
              <a:t>Update C</a:t>
            </a:r>
          </a:p>
          <a:p>
            <a:pPr marL="457200" indent="-457200">
              <a:spcBef>
                <a:spcPts val="0"/>
              </a:spcBef>
              <a:spcAft>
                <a:spcPts val="0"/>
              </a:spcAft>
              <a:buClr>
                <a:schemeClr val="bg1"/>
              </a:buClr>
              <a:buFont typeface="+mj-lt"/>
              <a:buAutoNum type="arabicPeriod"/>
            </a:pPr>
            <a:r>
              <a:rPr lang="en-US" sz="1200" dirty="0">
                <a:latin typeface="+mn-lt"/>
              </a:rPr>
              <a:t>Commit (REQ)</a:t>
            </a:r>
          </a:p>
          <a:p>
            <a:pPr marL="457200" indent="-457200">
              <a:spcBef>
                <a:spcPts val="0"/>
              </a:spcBef>
              <a:spcAft>
                <a:spcPts val="0"/>
              </a:spcAft>
              <a:buClr>
                <a:schemeClr val="bg1"/>
              </a:buClr>
              <a:buFont typeface="+mj-lt"/>
              <a:buAutoNum type="arabicPeriod"/>
            </a:pPr>
            <a:r>
              <a:rPr lang="en-US" sz="1200" dirty="0">
                <a:solidFill>
                  <a:srgbClr val="0070C0"/>
                </a:solidFill>
                <a:latin typeface="+mn-lt"/>
              </a:rPr>
              <a:t>Force to disk</a:t>
            </a:r>
          </a:p>
          <a:p>
            <a:pPr marL="457200" indent="-457200">
              <a:spcBef>
                <a:spcPts val="0"/>
              </a:spcBef>
              <a:spcAft>
                <a:spcPts val="0"/>
              </a:spcAft>
              <a:buClr>
                <a:schemeClr val="bg1"/>
              </a:buClr>
              <a:buFont typeface="+mj-lt"/>
              <a:buAutoNum type="arabicPeriod"/>
            </a:pPr>
            <a:r>
              <a:rPr lang="en-US" sz="1200" dirty="0">
                <a:latin typeface="+mn-lt"/>
              </a:rPr>
              <a:t>Commit (RSP)</a:t>
            </a:r>
          </a:p>
          <a:p>
            <a:pPr marL="457200" indent="-457200">
              <a:spcBef>
                <a:spcPts val="0"/>
              </a:spcBef>
              <a:spcAft>
                <a:spcPts val="0"/>
              </a:spcAft>
              <a:buClr>
                <a:schemeClr val="bg1"/>
              </a:buClr>
              <a:buAutoNum type="arabicParenBoth"/>
            </a:pPr>
            <a:endParaRPr lang="en-US" sz="1200" dirty="0" err="1">
              <a:latin typeface="+mn-lt"/>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3"/>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algn="ctr">
              <a:lnSpc>
                <a:spcPct val="90000"/>
              </a:lnSpc>
              <a:spcBef>
                <a:spcPts val="600"/>
              </a:spcBef>
              <a:spcAft>
                <a:spcPts val="0"/>
              </a:spcAft>
            </a:pPr>
            <a:r>
              <a:rPr lang="en-US" sz="1400">
                <a:solidFill>
                  <a:srgbClr val="7030A0"/>
                </a:solidFill>
                <a:latin typeface="+mn-lt"/>
              </a:rPr>
              <a:t>Log</a:t>
            </a:r>
            <a:endParaRPr lang="en-US" sz="1400" dirty="0">
              <a:solidFill>
                <a:srgbClr val="7030A0"/>
              </a:solidFill>
              <a:latin typeface="+mn-lt"/>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10583"/>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90550"/>
            <a:ext cx="4086476" cy="3924693"/>
          </a:xfrm>
        </p:spPr>
        <p:txBody>
          <a:bodyPr>
            <a:normAutofit fontScale="77500" lnSpcReduction="20000"/>
          </a:bodyPr>
          <a:lstStyle/>
          <a:p>
            <a:pPr marL="0" indent="0">
              <a:lnSpc>
                <a:spcPct val="120000"/>
              </a:lnSpc>
              <a:spcBef>
                <a:spcPts val="0"/>
              </a:spcBef>
              <a:spcAft>
                <a:spcPts val="300"/>
              </a:spcAft>
              <a:buNone/>
            </a:pPr>
            <a:r>
              <a:rPr lang="en-US" sz="20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sz="1800">
              <a:solidFill>
                <a:srgbClr val="005400"/>
              </a:solidFill>
              <a:latin typeface="Times New Roman" charset="0"/>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3365FB"/>
                </a:solidFill>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3365FB"/>
                </a:solidFill>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438E00"/>
                </a:solidFill>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438E00"/>
                </a:solidFill>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endParaRPr lang="en-US" sz="1800">
              <a:solidFill>
                <a:srgbClr val="005400"/>
              </a:solidFill>
              <a:latin typeface="Times New Roman" charset="0"/>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endParaRPr lang="en-US" sz="1800">
              <a:solidFill>
                <a:srgbClr val="005400"/>
              </a:solidFill>
              <a:latin typeface="Times New Roman" charset="0"/>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800" b="1">
                <a:solidFill>
                  <a:srgbClr val="FC0128"/>
                </a:solidFill>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algn="ctr" eaLnBrk="0" hangingPunct="0"/>
            <a:endParaRPr lang="en-US" sz="1800">
              <a:solidFill>
                <a:srgbClr val="005400"/>
              </a:solidFill>
              <a:latin typeface="Times New Roman" charset="0"/>
            </a:endParaRPr>
          </a:p>
        </p:txBody>
      </p:sp>
      <p:sp>
        <p:nvSpPr>
          <p:cNvPr id="46" name="Rectangle 15"/>
          <p:cNvSpPr>
            <a:spLocks noChangeArrowheads="1"/>
          </p:cNvSpPr>
          <p:nvPr/>
        </p:nvSpPr>
        <p:spPr bwMode="auto">
          <a:xfrm>
            <a:off x="2336893" y="3991568"/>
            <a:ext cx="863860"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800" b="1" dirty="0">
                <a:solidFill>
                  <a:srgbClr val="000000"/>
                </a:solidFill>
              </a:rPr>
              <a:t>Desired</a:t>
            </a:r>
          </a:p>
        </p:txBody>
      </p:sp>
      <p:sp>
        <p:nvSpPr>
          <p:cNvPr id="47" name="Content Placeholder 4"/>
          <p:cNvSpPr txBox="1">
            <a:spLocks/>
          </p:cNvSpPr>
          <p:nvPr/>
        </p:nvSpPr>
        <p:spPr bwMode="auto">
          <a:xfrm>
            <a:off x="206256" y="666893"/>
            <a:ext cx="4228240" cy="189166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a:lnSpc>
                <a:spcPct val="120000"/>
              </a:lnSpc>
              <a:spcBef>
                <a:spcPts val="0"/>
              </a:spcBef>
            </a:pPr>
            <a:r>
              <a:rPr lang="en-US" altLang="en-US" kern="0" dirty="0">
                <a:solidFill>
                  <a:srgbClr val="444444"/>
                </a:solidFill>
              </a:rPr>
              <a:t>Force </a:t>
            </a:r>
            <a:r>
              <a:rPr lang="en-US" altLang="en-US" kern="0" dirty="0"/>
              <a:t>every write to disk?</a:t>
            </a:r>
          </a:p>
          <a:p>
            <a:pPr lvl="1">
              <a:lnSpc>
                <a:spcPct val="120000"/>
              </a:lnSpc>
              <a:spcBef>
                <a:spcPts val="0"/>
              </a:spcBef>
            </a:pPr>
            <a:r>
              <a:rPr lang="en-US" altLang="en-US" kern="0" dirty="0"/>
              <a:t>Poor response time.</a:t>
            </a:r>
          </a:p>
          <a:p>
            <a:pPr lvl="1">
              <a:lnSpc>
                <a:spcPct val="120000"/>
              </a:lnSpc>
              <a:spcBef>
                <a:spcPts val="0"/>
              </a:spcBef>
            </a:pPr>
            <a:r>
              <a:rPr lang="en-US" altLang="en-US" kern="0" dirty="0"/>
              <a:t>But provides durability.</a:t>
            </a:r>
            <a:br>
              <a:rPr lang="en-US" altLang="en-US" kern="0" dirty="0"/>
            </a:br>
            <a:endParaRPr lang="en-US" altLang="en-US" kern="0" dirty="0"/>
          </a:p>
          <a:p>
            <a:pPr>
              <a:lnSpc>
                <a:spcPct val="120000"/>
              </a:lnSpc>
              <a:spcBef>
                <a:spcPts val="0"/>
              </a:spcBef>
            </a:pPr>
            <a:r>
              <a:rPr lang="en-US" altLang="en-US" kern="0" dirty="0">
                <a:solidFill>
                  <a:srgbClr val="444444"/>
                </a:solidFill>
              </a:rPr>
              <a:t>Steal </a:t>
            </a:r>
            <a:r>
              <a:rPr lang="en-US" altLang="en-US" kern="0" dirty="0"/>
              <a:t>buffer-pool frames from</a:t>
            </a:r>
            <a:br>
              <a:rPr lang="en-US" altLang="en-US" kern="0" dirty="0"/>
            </a:br>
            <a:r>
              <a:rPr lang="en-US" altLang="en-US" kern="0" dirty="0"/>
              <a:t>uncommitted transactions?</a:t>
            </a:r>
          </a:p>
          <a:p>
            <a:pPr lvl="1">
              <a:lnSpc>
                <a:spcPct val="120000"/>
              </a:lnSpc>
              <a:spcBef>
                <a:spcPts val="0"/>
              </a:spcBef>
            </a:pPr>
            <a:r>
              <a:rPr lang="en-US" altLang="en-US" kern="0" dirty="0"/>
              <a:t>If not, poor performance/caching performance</a:t>
            </a:r>
          </a:p>
          <a:p>
            <a:pPr lvl="1">
              <a:lnSpc>
                <a:spcPct val="120000"/>
              </a:lnSpc>
              <a:spcBef>
                <a:spcPts val="0"/>
              </a:spcBef>
            </a:pPr>
            <a:r>
              <a:rPr lang="en-US" altLang="en-US" kern="0" dirty="0"/>
              <a:t>If yes, how can we ensure atomicity?</a:t>
            </a:r>
            <a:br>
              <a:rPr lang="en-US" altLang="en-US" kern="0" dirty="0"/>
            </a:br>
            <a:r>
              <a:rPr lang="en-US" altLang="en-US" kern="0" dirty="0"/>
              <a:t>Uncommitted updates on disk</a:t>
            </a:r>
          </a:p>
        </p:txBody>
      </p:sp>
      <p:sp>
        <p:nvSpPr>
          <p:cNvPr id="3" name="TextBox 2">
            <a:extLst>
              <a:ext uri="{FF2B5EF4-FFF2-40B4-BE49-F238E27FC236}">
                <a16:creationId xmlns:a16="http://schemas.microsoft.com/office/drawing/2014/main" id="{A2E10C6D-4F84-B44B-BE62-3E9515655846}"/>
              </a:ext>
            </a:extLst>
          </p:cNvPr>
          <p:cNvSpPr txBox="1"/>
          <p:nvPr/>
        </p:nvSpPr>
        <p:spPr>
          <a:xfrm>
            <a:off x="2295494" y="4233516"/>
            <a:ext cx="1071255" cy="276999"/>
          </a:xfrm>
          <a:prstGeom prst="rect">
            <a:avLst/>
          </a:prstGeom>
          <a:noFill/>
        </p:spPr>
        <p:txBody>
          <a:bodyPr wrap="none" rtlCol="0">
            <a:spAutoFit/>
          </a:bodyPr>
          <a:lstStyle/>
          <a:p>
            <a:r>
              <a:rPr lang="en-US" sz="1200" dirty="0"/>
              <a:t>More efficient</a:t>
            </a:r>
          </a:p>
        </p:txBody>
      </p:sp>
    </p:spTree>
    <p:extLst>
      <p:ext uri="{BB962C8B-B14F-4D97-AF65-F5344CB8AC3E}">
        <p14:creationId xmlns:p14="http://schemas.microsoft.com/office/powerpoint/2010/main" val="135364452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ARIES Algorithm = </a:t>
            </a:r>
            <a:br>
              <a:rPr lang="en-US" dirty="0"/>
            </a:br>
            <a:r>
              <a:rPr lang="en-US" sz="2000" dirty="0">
                <a:solidFill>
                  <a:schemeClr val="tx1"/>
                </a:solidFill>
              </a:rPr>
              <a:t>Algorithms for Recovery and Isolation Exploiting Semantics</a:t>
            </a:r>
            <a:br>
              <a:rPr lang="en-US" dirty="0">
                <a:solidFill>
                  <a:schemeClr val="tx1"/>
                </a:solidFill>
              </a:rPr>
            </a:br>
            <a:endParaRPr lang="en-US" dirty="0">
              <a:solidFill>
                <a:schemeClr val="tx1"/>
              </a:solidFill>
            </a:endParaRPr>
          </a:p>
        </p:txBody>
      </p:sp>
      <p:sp>
        <p:nvSpPr>
          <p:cNvPr id="3" name="Content Placeholder 2"/>
          <p:cNvSpPr>
            <a:spLocks noGrp="1"/>
          </p:cNvSpPr>
          <p:nvPr>
            <p:ph sz="half" idx="1"/>
          </p:nvPr>
        </p:nvSpPr>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Tree>
    <p:extLst>
      <p:ext uri="{BB962C8B-B14F-4D97-AF65-F5344CB8AC3E}">
        <p14:creationId xmlns:p14="http://schemas.microsoft.com/office/powerpoint/2010/main" val="26174174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Durability</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16</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152399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Durability</a:t>
            </a:r>
          </a:p>
        </p:txBody>
      </p:sp>
      <p:sp>
        <p:nvSpPr>
          <p:cNvPr id="3" name="Content Placeholder 2"/>
          <p:cNvSpPr>
            <a:spLocks noGrp="1"/>
          </p:cNvSpPr>
          <p:nvPr>
            <p:ph sz="half"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Tree>
    <p:extLst>
      <p:ext uri="{BB962C8B-B14F-4D97-AF65-F5344CB8AC3E}">
        <p14:creationId xmlns:p14="http://schemas.microsoft.com/office/powerpoint/2010/main" val="757783626"/>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and Replication</a:t>
            </a:r>
          </a:p>
        </p:txBody>
      </p:sp>
      <p:sp>
        <p:nvSpPr>
          <p:cNvPr id="7" name="Content Placeholder 6"/>
          <p:cNvSpPr>
            <a:spLocks noGrp="1"/>
          </p:cNvSpPr>
          <p:nvPr>
            <p:ph sz="half" idx="1"/>
          </p:nvPr>
        </p:nvSpPr>
        <p:spPr>
          <a:xfrm>
            <a:off x="76200" y="666750"/>
            <a:ext cx="5334000" cy="3848494"/>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5" name="Picture 4"/>
          <p:cNvPicPr>
            <a:picLocks noChangeAspect="1"/>
          </p:cNvPicPr>
          <p:nvPr/>
        </p:nvPicPr>
        <p:blipFill>
          <a:blip r:embed="rId3"/>
          <a:stretch>
            <a:fillRect/>
          </a:stretch>
        </p:blipFill>
        <p:spPr>
          <a:xfrm>
            <a:off x="5457822" y="88067"/>
            <a:ext cx="3448050" cy="2215228"/>
          </a:xfrm>
          <a:prstGeom prst="rect">
            <a:avLst/>
          </a:prstGeom>
        </p:spPr>
      </p:pic>
      <p:pic>
        <p:nvPicPr>
          <p:cNvPr id="6" name="Picture 5"/>
          <p:cNvPicPr>
            <a:picLocks noChangeAspect="1"/>
          </p:cNvPicPr>
          <p:nvPr/>
        </p:nvPicPr>
        <p:blipFill>
          <a:blip r:embed="rId4"/>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49137547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Isolation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19</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36996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br>
              <a:rPr lang="en-US" altLang="en-US" dirty="0"/>
            </a:br>
            <a:r>
              <a:rPr lang="en-US" altLang="en-US" sz="2000" dirty="0">
                <a:solidFill>
                  <a:schemeClr val="tx1"/>
                </a:solidFill>
              </a:rPr>
              <a:t>(http://</a:t>
            </a:r>
            <a:r>
              <a:rPr lang="en-US" altLang="en-US" sz="2000" dirty="0" err="1">
                <a:solidFill>
                  <a:schemeClr val="tx1"/>
                </a:solidFill>
              </a:rPr>
              <a:t>slideplayer.com</a:t>
            </a:r>
            <a:r>
              <a:rPr lang="en-US" altLang="en-US" sz="2000" dirty="0">
                <a:solidFill>
                  <a:schemeClr val="tx1"/>
                </a:solidFill>
              </a:rPr>
              <a:t>/slide/9307681)</a:t>
            </a:r>
            <a:r>
              <a:rPr lang="en-US" altLang="en-US" sz="2000" dirty="0"/>
              <a:t>/)</a:t>
            </a:r>
            <a:endParaRPr lang="en-US" altLang="en-US" dirty="0"/>
          </a:p>
        </p:txBody>
      </p:sp>
      <p:graphicFrame>
        <p:nvGraphicFramePr>
          <p:cNvPr id="4" name="Diagram 3"/>
          <p:cNvGraphicFramePr/>
          <p:nvPr>
            <p:extLst>
              <p:ext uri="{D42A27DB-BD31-4B8C-83A1-F6EECF244321}">
                <p14:modId xmlns:p14="http://schemas.microsoft.com/office/powerpoint/2010/main" val="243023081"/>
              </p:ext>
            </p:extLst>
          </p:nvPr>
        </p:nvGraphicFramePr>
        <p:xfrm>
          <a:off x="455502" y="814511"/>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1781745"/>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Locking and Concurrency</a:t>
            </a:r>
          </a:p>
        </p:txBody>
      </p:sp>
      <p:sp>
        <p:nvSpPr>
          <p:cNvPr id="3" name="Content Placeholder 2"/>
          <p:cNvSpPr>
            <a:spLocks noGrp="1"/>
          </p:cNvSpPr>
          <p:nvPr>
            <p:ph sz="half" idx="1"/>
          </p:nvPr>
        </p:nvSpPr>
        <p:spPr>
          <a:xfrm>
            <a:off x="120703" y="590550"/>
            <a:ext cx="8495740" cy="3962400"/>
          </a:xfrm>
        </p:spPr>
        <p:txBody>
          <a:bodyPr>
            <a:normAutofit/>
          </a:bodyPr>
          <a:lstStyle/>
          <a:p>
            <a:pPr>
              <a:spcBef>
                <a:spcPts val="0"/>
              </a:spcBef>
              <a:spcAft>
                <a:spcPts val="300"/>
              </a:spcAft>
            </a:pPr>
            <a:r>
              <a:rPr lang="en-US" dirty="0"/>
              <a:t>Application code requires a “processor/CPU” to execute.</a:t>
            </a:r>
          </a:p>
          <a:p>
            <a:pPr>
              <a:spcBef>
                <a:spcPts val="0"/>
              </a:spcBef>
              <a:spcAft>
                <a:spcPts val="300"/>
              </a:spcAft>
            </a:pPr>
            <a:r>
              <a:rPr lang="en-US" dirty="0"/>
              <a:t>The operating system (or execution server) allocates the CPU to a program/subprogram that is ”ready to run,” e.g.</a:t>
            </a:r>
          </a:p>
          <a:p>
            <a:pPr lvl="1">
              <a:spcBef>
                <a:spcPts val="0"/>
              </a:spcBef>
              <a:spcAft>
                <a:spcPts val="300"/>
              </a:spcAft>
            </a:pPr>
            <a:r>
              <a:rPr lang="en-US" dirty="0"/>
              <a:t>Not waiting for an I/O to complete.</a:t>
            </a:r>
          </a:p>
          <a:p>
            <a:pPr lvl="1">
              <a:spcBef>
                <a:spcPts val="0"/>
              </a:spcBef>
              <a:spcAft>
                <a:spcPts val="300"/>
              </a:spcAft>
            </a:pPr>
            <a:r>
              <a:rPr lang="en-US" dirty="0"/>
              <a:t>Not waiting for user input.</a:t>
            </a:r>
          </a:p>
          <a:p>
            <a:pPr lvl="1">
              <a:spcBef>
                <a:spcPts val="0"/>
              </a:spcBef>
              <a:spcAft>
                <a:spcPts val="300"/>
              </a:spcAft>
            </a:pPr>
            <a:r>
              <a:rPr lang="en-US" dirty="0"/>
              <a:t>etc.</a:t>
            </a:r>
          </a:p>
          <a:p>
            <a:pPr>
              <a:spcBef>
                <a:spcPts val="0"/>
              </a:spcBef>
              <a:spcAft>
                <a:spcPts val="300"/>
              </a:spcAft>
            </a:pPr>
            <a:r>
              <a:rPr lang="en-US" dirty="0"/>
              <a:t>The operating system suspends a program and </a:t>
            </a:r>
            <a:r>
              <a:rPr lang="en-US" dirty="0">
                <a:highlight>
                  <a:srgbClr val="FFFF00"/>
                </a:highlight>
              </a:rPr>
              <a:t>reassigns a CPU when the application performs a blocking operation</a:t>
            </a:r>
            <a:r>
              <a:rPr lang="en-US" dirty="0"/>
              <a:t>, e.g.</a:t>
            </a:r>
          </a:p>
          <a:p>
            <a:pPr lvl="1">
              <a:spcBef>
                <a:spcPts val="0"/>
              </a:spcBef>
              <a:spcAft>
                <a:spcPts val="300"/>
              </a:spcAft>
            </a:pPr>
            <a:r>
              <a:rPr lang="en-US" dirty="0"/>
              <a:t>Make a remote function call.</a:t>
            </a:r>
          </a:p>
          <a:p>
            <a:pPr lvl="1">
              <a:spcBef>
                <a:spcPts val="0"/>
              </a:spcBef>
              <a:spcAft>
                <a:spcPts val="300"/>
              </a:spcAft>
            </a:pPr>
            <a:r>
              <a:rPr lang="en-US" dirty="0"/>
              <a:t>A disk I/O is necessary.</a:t>
            </a:r>
          </a:p>
          <a:p>
            <a:pPr lvl="1">
              <a:spcBef>
                <a:spcPts val="0"/>
              </a:spcBef>
              <a:spcAft>
                <a:spcPts val="300"/>
              </a:spcAft>
            </a:pPr>
            <a:r>
              <a:rPr lang="en-US" dirty="0"/>
              <a:t>The program must wait for a physical or logical resource, e.g. “a lock.”</a:t>
            </a:r>
          </a:p>
          <a:p>
            <a:pPr>
              <a:spcBef>
                <a:spcPts val="0"/>
              </a:spcBef>
              <a:spcAft>
                <a:spcPts val="300"/>
              </a:spcAft>
            </a:pPr>
            <a:r>
              <a:rPr lang="en-US" dirty="0"/>
              <a:t>Acquiring a database lock is (potentially) a </a:t>
            </a:r>
            <a:r>
              <a:rPr lang="en-US" i="1" dirty="0">
                <a:highlight>
                  <a:srgbClr val="FFFF00"/>
                </a:highlight>
              </a:rPr>
              <a:t>blocking operation</a:t>
            </a:r>
            <a:r>
              <a:rPr lang="en-US" dirty="0">
                <a:highlight>
                  <a:srgbClr val="FFFF00"/>
                </a:highlight>
              </a:rPr>
              <a:t> </a:t>
            </a:r>
            <a:r>
              <a:rPr lang="en-US" dirty="0"/>
              <a:t>that suspends the application until the lock request is satisfied. </a:t>
            </a:r>
          </a:p>
        </p:txBody>
      </p:sp>
    </p:spTree>
    <p:extLst>
      <p:ext uri="{BB962C8B-B14F-4D97-AF65-F5344CB8AC3E}">
        <p14:creationId xmlns:p14="http://schemas.microsoft.com/office/powerpoint/2010/main" val="336541974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0" y="514350"/>
            <a:ext cx="4487608" cy="2753759"/>
          </a:xfrm>
          <a:prstGeom prst="rect">
            <a:avLst/>
          </a:prstGeom>
        </p:spPr>
      </p:pic>
      <p:sp>
        <p:nvSpPr>
          <p:cNvPr id="2" name="Title 1"/>
          <p:cNvSpPr>
            <a:spLocks noGrp="1"/>
          </p:cNvSpPr>
          <p:nvPr>
            <p:ph type="title"/>
          </p:nvPr>
        </p:nvSpPr>
        <p:spPr/>
        <p:txBody>
          <a:bodyPr/>
          <a:lstStyle/>
          <a:p>
            <a:r>
              <a:rPr lang="en-US" dirty="0"/>
              <a:t>Multitasking</a:t>
            </a:r>
          </a:p>
        </p:txBody>
      </p:sp>
      <p:sp>
        <p:nvSpPr>
          <p:cNvPr id="3" name="Content Placeholder 2"/>
          <p:cNvSpPr>
            <a:spLocks noGrp="1"/>
          </p:cNvSpPr>
          <p:nvPr>
            <p:ph sz="half" idx="1"/>
          </p:nvPr>
        </p:nvSpPr>
        <p:spPr>
          <a:xfrm>
            <a:off x="228600" y="673548"/>
            <a:ext cx="4419600" cy="3955603"/>
          </a:xfrm>
        </p:spPr>
        <p:txBody>
          <a:bodyPr>
            <a:normAutofit fontScale="77500" lnSpcReduction="20000"/>
          </a:bodyPr>
          <a:lstStyle/>
          <a:p>
            <a:pPr marL="0" indent="0">
              <a:lnSpc>
                <a:spcPct val="120000"/>
              </a:lnSpc>
              <a:spcBef>
                <a:spcPts val="0"/>
              </a:spcBef>
              <a:buNone/>
            </a:pPr>
            <a:r>
              <a:rPr lang="en-US" dirty="0"/>
              <a:t>In </a:t>
            </a:r>
            <a:r>
              <a:rPr lang="en-US" dirty="0">
                <a:hlinkClick r:id="rId3" tooltip="Computing"/>
              </a:rPr>
              <a:t>computing</a:t>
            </a:r>
            <a:r>
              <a:rPr lang="en-US" dirty="0"/>
              <a:t>, </a:t>
            </a:r>
            <a:r>
              <a:rPr lang="en-US" b="1" dirty="0"/>
              <a:t>multitasking</a:t>
            </a:r>
            <a:r>
              <a:rPr lang="en-US" dirty="0"/>
              <a:t> is the </a:t>
            </a:r>
            <a:r>
              <a:rPr lang="en-US" dirty="0">
                <a:hlinkClick r:id="rId4" tooltip="Concurrent computing"/>
              </a:rPr>
              <a:t>concurrent</a:t>
            </a:r>
            <a:r>
              <a:rPr lang="en-US" dirty="0"/>
              <a:t> execution of multiple tasks (also known as </a:t>
            </a:r>
            <a:r>
              <a:rPr lang="en-US" dirty="0">
                <a:hlinkClick r:id="rId5" tooltip="Process (computing)"/>
              </a:rPr>
              <a:t>processes</a:t>
            </a:r>
            <a:r>
              <a:rPr lang="en-US" dirty="0"/>
              <a:t>) over a certain period of time. New tasks can interrupt already started ones before they finish, instead of waiting for them to end. As a result, a computer executes segments of multiple tasks in an interleaved manner, while the tasks share common processing resources such as </a:t>
            </a:r>
            <a:r>
              <a:rPr lang="en-US" dirty="0">
                <a:hlinkClick r:id="rId6" tooltip="Central processing unit"/>
              </a:rPr>
              <a:t>central processing units</a:t>
            </a:r>
            <a:r>
              <a:rPr lang="en-US" dirty="0"/>
              <a:t> (CPUs) and </a:t>
            </a:r>
            <a:r>
              <a:rPr lang="en-US" dirty="0">
                <a:hlinkClick r:id="rId7" tooltip="Main memory"/>
              </a:rPr>
              <a:t>main memory</a:t>
            </a:r>
            <a:r>
              <a:rPr lang="en-US" dirty="0"/>
              <a:t>. Multitasking automatically interrupts the running program, saving its state (partial results, memory contents and computer register contents) and loading the saved state of another program and transferring control to it. This "</a:t>
            </a:r>
            <a:r>
              <a:rPr lang="en-US" dirty="0">
                <a:hlinkClick r:id="rId8" tooltip="Context switch"/>
              </a:rPr>
              <a:t>context switch</a:t>
            </a:r>
            <a:r>
              <a:rPr lang="en-US" dirty="0"/>
              <a:t>" may be initiated at fixed time intervals (pre-emptive multitasking), or the running program may be coded to signal to the supervisory software when it can be interrupted (cooperative multitasking).</a:t>
            </a:r>
          </a:p>
        </p:txBody>
      </p:sp>
      <p:sp>
        <p:nvSpPr>
          <p:cNvPr id="6" name="TextBox 5"/>
          <p:cNvSpPr txBox="1"/>
          <p:nvPr/>
        </p:nvSpPr>
        <p:spPr>
          <a:xfrm>
            <a:off x="5257800" y="3361963"/>
            <a:ext cx="3443186" cy="1200329"/>
          </a:xfrm>
          <a:prstGeom prst="rect">
            <a:avLst/>
          </a:prstGeom>
          <a:noFill/>
        </p:spPr>
        <p:txBody>
          <a:bodyPr wrap="none" rtlCol="0">
            <a:spAutoFit/>
          </a:bodyPr>
          <a:lstStyle/>
          <a:p>
            <a:pPr algn="ctr"/>
            <a:r>
              <a:rPr lang="en-US" sz="1200" dirty="0"/>
              <a:t>Operating system allocates the CPU to one</a:t>
            </a:r>
            <a:br>
              <a:rPr lang="en-US" sz="1200" dirty="0"/>
            </a:br>
            <a:r>
              <a:rPr lang="en-US" sz="1200" dirty="0"/>
              <a:t>“ready to run” process at a time.</a:t>
            </a:r>
            <a:br>
              <a:rPr lang="en-US" sz="1200" dirty="0"/>
            </a:br>
            <a:br>
              <a:rPr lang="en-US" sz="1200" dirty="0"/>
            </a:br>
            <a:r>
              <a:rPr lang="en-US" sz="1200" dirty="0"/>
              <a:t>The OS performs a context switch periodically,</a:t>
            </a:r>
            <a:br>
              <a:rPr lang="en-US" sz="1200" dirty="0"/>
            </a:br>
            <a:r>
              <a:rPr lang="en-US" sz="1200" dirty="0"/>
              <a:t>or when the process performs a non-CPU operation,</a:t>
            </a:r>
            <a:br>
              <a:rPr lang="en-US" sz="1200" dirty="0"/>
            </a:br>
            <a:r>
              <a:rPr lang="en-US" sz="1200" dirty="0"/>
              <a:t>e.g. I/O, wait for a message.</a:t>
            </a:r>
          </a:p>
        </p:txBody>
      </p:sp>
    </p:spTree>
    <p:extLst>
      <p:ext uri="{BB962C8B-B14F-4D97-AF65-F5344CB8AC3E}">
        <p14:creationId xmlns:p14="http://schemas.microsoft.com/office/powerpoint/2010/main" val="287062480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a:t>
            </a:r>
          </a:p>
        </p:txBody>
      </p:sp>
      <p:sp>
        <p:nvSpPr>
          <p:cNvPr id="3" name="Content Placeholder 2"/>
          <p:cNvSpPr>
            <a:spLocks noGrp="1"/>
          </p:cNvSpPr>
          <p:nvPr>
            <p:ph sz="half" idx="1"/>
          </p:nvPr>
        </p:nvSpPr>
        <p:spPr>
          <a:xfrm>
            <a:off x="228600" y="895350"/>
            <a:ext cx="4535294" cy="3619894"/>
          </a:xfrm>
        </p:spPr>
        <p:txBody>
          <a:bodyPr>
            <a:normAutofit fontScale="85000" lnSpcReduction="10000"/>
          </a:bodyPr>
          <a:lstStyle/>
          <a:p>
            <a:pPr marL="0" indent="0">
              <a:lnSpc>
                <a:spcPct val="110000"/>
              </a:lnSpc>
              <a:spcBef>
                <a:spcPts val="0"/>
              </a:spcBef>
              <a:spcAft>
                <a:spcPts val="300"/>
              </a:spcAft>
              <a:buNone/>
            </a:pPr>
            <a:r>
              <a:rPr lang="en-US" dirty="0"/>
              <a:t>In </a:t>
            </a:r>
            <a:r>
              <a:rPr lang="en-US" dirty="0">
                <a:hlinkClick r:id="rId2" tooltip="Computer architecture"/>
              </a:rPr>
              <a:t>computer architecture</a:t>
            </a:r>
            <a:r>
              <a:rPr lang="en-US" dirty="0"/>
              <a:t>, </a:t>
            </a:r>
            <a:r>
              <a:rPr lang="en-US" b="1" dirty="0"/>
              <a:t>multithreading</a:t>
            </a:r>
            <a:r>
              <a:rPr lang="en-US" dirty="0"/>
              <a:t> is the ability of a </a:t>
            </a:r>
            <a:r>
              <a:rPr lang="en-US" dirty="0">
                <a:hlinkClick r:id="rId3" tooltip="Central processing unit"/>
              </a:rPr>
              <a:t>central processing unit</a:t>
            </a:r>
            <a:r>
              <a:rPr lang="en-US" dirty="0"/>
              <a:t> (CPU) (or a single core in a </a:t>
            </a:r>
            <a:r>
              <a:rPr lang="en-US" dirty="0">
                <a:hlinkClick r:id="rId4" tooltip="Multi-core processor"/>
              </a:rPr>
              <a:t>multi-core processor</a:t>
            </a:r>
            <a:r>
              <a:rPr lang="en-US" dirty="0"/>
              <a:t>) to execute multiple </a:t>
            </a:r>
            <a:r>
              <a:rPr lang="en-US" dirty="0">
                <a:hlinkClick r:id="rId5" tooltip="Process (computing)"/>
              </a:rPr>
              <a:t>processes</a:t>
            </a:r>
            <a:r>
              <a:rPr lang="en-US" dirty="0"/>
              <a:t> or </a:t>
            </a:r>
            <a:r>
              <a:rPr lang="en-US" dirty="0" err="1">
                <a:hlinkClick r:id="rId6" tooltip="Thread (computer science)"/>
              </a:rPr>
              <a:t>threads</a:t>
            </a:r>
            <a:r>
              <a:rPr lang="en-US" dirty="0" err="1"/>
              <a:t>concurrently</a:t>
            </a:r>
            <a:r>
              <a:rPr lang="en-US" dirty="0"/>
              <a:t>, supported by the </a:t>
            </a:r>
            <a:r>
              <a:rPr lang="en-US" dirty="0">
                <a:hlinkClick r:id="rId7" tooltip="Operating system"/>
              </a:rPr>
              <a:t>operating system</a:t>
            </a:r>
            <a:r>
              <a:rPr lang="en-US" dirty="0"/>
              <a:t>. This approach differs from </a:t>
            </a:r>
            <a:r>
              <a:rPr lang="en-US" dirty="0">
                <a:hlinkClick r:id="rId8" tooltip="Multiprocessing"/>
              </a:rPr>
              <a:t>multiprocessing</a:t>
            </a:r>
            <a:r>
              <a:rPr lang="en-US" dirty="0"/>
              <a:t>. In a multithreaded application, the processes and threads share the resources of a single or multiple cores, which include the computing units, the </a:t>
            </a:r>
            <a:r>
              <a:rPr lang="en-US" dirty="0">
                <a:hlinkClick r:id="rId9" tooltip="CPU cache"/>
              </a:rPr>
              <a:t>CPU caches</a:t>
            </a:r>
            <a:r>
              <a:rPr lang="en-US" dirty="0"/>
              <a:t>, and the </a:t>
            </a:r>
            <a:r>
              <a:rPr lang="en-US" dirty="0">
                <a:hlinkClick r:id="rId10" tooltip="Translation lookaside buffer"/>
              </a:rPr>
              <a:t>translation lookaside buffer</a:t>
            </a:r>
            <a:r>
              <a:rPr lang="en-US" dirty="0"/>
              <a:t> (TLB).</a:t>
            </a:r>
            <a:br>
              <a:rPr lang="en-US" dirty="0"/>
            </a:br>
            <a:endParaRPr lang="en-US" dirty="0"/>
          </a:p>
          <a:p>
            <a:pPr marL="0" indent="0">
              <a:lnSpc>
                <a:spcPct val="110000"/>
              </a:lnSpc>
              <a:spcBef>
                <a:spcPts val="0"/>
              </a:spcBef>
              <a:spcAft>
                <a:spcPts val="300"/>
              </a:spcAft>
              <a:buNone/>
            </a:pPr>
            <a:r>
              <a:rPr lang="en-US" dirty="0"/>
              <a:t>Where multiprocessing systems include multiple complete processing units in one or more cores, multithreading aims to increase utilization of a single core by using </a:t>
            </a:r>
            <a:r>
              <a:rPr lang="en-US" dirty="0">
                <a:hlinkClick r:id="rId11" tooltip="Thread-level parallelism"/>
              </a:rPr>
              <a:t>thread-level parallelism</a:t>
            </a:r>
            <a:r>
              <a:rPr lang="en-US" dirty="0"/>
              <a:t>, </a:t>
            </a:r>
          </a:p>
          <a:p>
            <a:pPr marL="0" indent="0">
              <a:lnSpc>
                <a:spcPct val="110000"/>
              </a:lnSpc>
              <a:spcBef>
                <a:spcPts val="0"/>
              </a:spcBef>
              <a:spcAft>
                <a:spcPts val="300"/>
              </a:spcAft>
              <a:buNone/>
            </a:pPr>
            <a:endParaRPr lang="en-US" dirty="0"/>
          </a:p>
        </p:txBody>
      </p:sp>
      <p:pic>
        <p:nvPicPr>
          <p:cNvPr id="5" name="Picture 4"/>
          <p:cNvPicPr>
            <a:picLocks noChangeAspect="1"/>
          </p:cNvPicPr>
          <p:nvPr/>
        </p:nvPicPr>
        <p:blipFill>
          <a:blip r:embed="rId12"/>
          <a:stretch>
            <a:fillRect/>
          </a:stretch>
        </p:blipFill>
        <p:spPr>
          <a:xfrm>
            <a:off x="4763894" y="514350"/>
            <a:ext cx="4417359" cy="4171950"/>
          </a:xfrm>
          <a:prstGeom prst="rect">
            <a:avLst/>
          </a:prstGeom>
        </p:spPr>
      </p:pic>
    </p:spTree>
    <p:extLst>
      <p:ext uri="{BB962C8B-B14F-4D97-AF65-F5344CB8AC3E}">
        <p14:creationId xmlns:p14="http://schemas.microsoft.com/office/powerpoint/2010/main" val="3373044460"/>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Locking</a:t>
            </a:r>
          </a:p>
        </p:txBody>
      </p:sp>
      <p:sp>
        <p:nvSpPr>
          <p:cNvPr id="7" name="Content Placeholder 6"/>
          <p:cNvSpPr>
            <a:spLocks noGrp="1"/>
          </p:cNvSpPr>
          <p:nvPr>
            <p:ph sz="half" idx="1"/>
          </p:nvPr>
        </p:nvSpPr>
        <p:spPr>
          <a:xfrm>
            <a:off x="264695" y="999226"/>
            <a:ext cx="4743014" cy="3412379"/>
          </a:xfrm>
        </p:spPr>
        <p:txBody>
          <a:bodyPr>
            <a:normAutofit fontScale="92500" lnSpcReduction="20000"/>
          </a:bodyPr>
          <a:lstStyle/>
          <a:p>
            <a:pPr marL="0" indent="0">
              <a:lnSpc>
                <a:spcPct val="120000"/>
              </a:lnSpc>
              <a:spcBef>
                <a:spcPts val="0"/>
              </a:spcBef>
              <a:spcAft>
                <a:spcPts val="200"/>
              </a:spcAft>
              <a:buNone/>
            </a:pPr>
            <a:r>
              <a:rPr lang="en-US" sz="2200" dirty="0">
                <a:highlight>
                  <a:srgbClr val="FFFF00"/>
                </a:highlight>
              </a:rPr>
              <a:t>Transaction Manager</a:t>
            </a:r>
          </a:p>
          <a:p>
            <a:pPr lvl="1">
              <a:lnSpc>
                <a:spcPct val="120000"/>
              </a:lnSpc>
              <a:spcBef>
                <a:spcPts val="0"/>
              </a:spcBef>
              <a:spcAft>
                <a:spcPts val="200"/>
              </a:spcAft>
            </a:pPr>
            <a:r>
              <a:rPr lang="en-US" sz="2000" dirty="0"/>
              <a:t>Intercepts all database operations.</a:t>
            </a:r>
          </a:p>
          <a:p>
            <a:pPr lvl="1">
              <a:lnSpc>
                <a:spcPct val="120000"/>
              </a:lnSpc>
              <a:spcBef>
                <a:spcPts val="0"/>
              </a:spcBef>
              <a:spcAft>
                <a:spcPts val="200"/>
              </a:spcAft>
            </a:pPr>
            <a:r>
              <a:rPr lang="en-US" sz="2000" dirty="0"/>
              <a:t>Acquires/checks locks on</a:t>
            </a:r>
          </a:p>
          <a:p>
            <a:pPr lvl="2">
              <a:lnSpc>
                <a:spcPct val="120000"/>
              </a:lnSpc>
              <a:spcBef>
                <a:spcPts val="0"/>
              </a:spcBef>
              <a:spcAft>
                <a:spcPts val="200"/>
              </a:spcAft>
            </a:pPr>
            <a:r>
              <a:rPr lang="en-US" sz="1800" dirty="0"/>
              <a:t>Records</a:t>
            </a:r>
          </a:p>
          <a:p>
            <a:pPr lvl="2">
              <a:lnSpc>
                <a:spcPct val="120000"/>
              </a:lnSpc>
              <a:spcBef>
                <a:spcPts val="0"/>
              </a:spcBef>
              <a:spcAft>
                <a:spcPts val="200"/>
              </a:spcAft>
            </a:pPr>
            <a:r>
              <a:rPr lang="en-US" sz="1800" dirty="0"/>
              <a:t>Pages</a:t>
            </a:r>
          </a:p>
          <a:p>
            <a:pPr lvl="2">
              <a:lnSpc>
                <a:spcPct val="120000"/>
              </a:lnSpc>
              <a:spcBef>
                <a:spcPts val="0"/>
              </a:spcBef>
              <a:spcAft>
                <a:spcPts val="200"/>
              </a:spcAft>
            </a:pPr>
            <a:r>
              <a:rPr lang="en-US" sz="1800" dirty="0"/>
              <a:t>Index pages</a:t>
            </a:r>
          </a:p>
          <a:p>
            <a:pPr lvl="1">
              <a:lnSpc>
                <a:spcPct val="120000"/>
              </a:lnSpc>
              <a:spcBef>
                <a:spcPts val="0"/>
              </a:spcBef>
              <a:spcAft>
                <a:spcPts val="200"/>
              </a:spcAft>
            </a:pPr>
            <a:r>
              <a:rPr lang="en-US" sz="2000" dirty="0"/>
              <a:t>Suspends and queues an operation</a:t>
            </a:r>
          </a:p>
          <a:p>
            <a:pPr lvl="2">
              <a:lnSpc>
                <a:spcPct val="120000"/>
              </a:lnSpc>
              <a:spcBef>
                <a:spcPts val="0"/>
              </a:spcBef>
              <a:spcAft>
                <a:spcPts val="200"/>
              </a:spcAft>
            </a:pPr>
            <a:r>
              <a:rPr lang="en-US" sz="1800" dirty="0"/>
              <a:t>In another active, executing op.</a:t>
            </a:r>
          </a:p>
          <a:p>
            <a:pPr lvl="2">
              <a:lnSpc>
                <a:spcPct val="120000"/>
              </a:lnSpc>
              <a:spcBef>
                <a:spcPts val="0"/>
              </a:spcBef>
              <a:spcAft>
                <a:spcPts val="200"/>
              </a:spcAft>
            </a:pPr>
            <a:r>
              <a:rPr lang="en-US" sz="1800" dirty="0"/>
              <a:t>Has a conflicting lock.</a:t>
            </a:r>
          </a:p>
          <a:p>
            <a:pPr lvl="1">
              <a:lnSpc>
                <a:spcPct val="120000"/>
              </a:lnSpc>
              <a:spcBef>
                <a:spcPts val="0"/>
              </a:spcBef>
              <a:spcAft>
                <a:spcPts val="200"/>
              </a:spcAft>
            </a:pPr>
            <a:r>
              <a:rPr lang="en-US" sz="2000" dirty="0"/>
              <a:t>Restarts queued operations when</a:t>
            </a:r>
            <a:br>
              <a:rPr lang="en-US" sz="2000" dirty="0"/>
            </a:br>
            <a:r>
              <a:rPr lang="en-US" sz="2000" dirty="0"/>
              <a:t>conflicting locks are released.</a:t>
            </a: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rgbClr val="0085C3"/>
              </a:buClr>
            </a:pPr>
            <a:r>
              <a:rPr lang="en-US" sz="1100" dirty="0">
                <a:solidFill>
                  <a:srgbClr val="444444"/>
                </a:solidFill>
                <a:latin typeface="Museo Sans For Dell"/>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Tree>
    <p:extLst>
      <p:ext uri="{BB962C8B-B14F-4D97-AF65-F5344CB8AC3E}">
        <p14:creationId xmlns:p14="http://schemas.microsoft.com/office/powerpoint/2010/main" val="2048432172"/>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and Database Servers</a:t>
            </a:r>
          </a:p>
        </p:txBody>
      </p:sp>
      <p:sp>
        <p:nvSpPr>
          <p:cNvPr id="395" name="Content Placeholder 394"/>
          <p:cNvSpPr>
            <a:spLocks noGrp="1"/>
          </p:cNvSpPr>
          <p:nvPr>
            <p:ph sz="half" idx="1"/>
          </p:nvPr>
        </p:nvSpPr>
        <p:spPr>
          <a:xfrm>
            <a:off x="226907" y="2931166"/>
            <a:ext cx="8686800" cy="1640804"/>
          </a:xfrm>
        </p:spPr>
        <p:txBody>
          <a:bodyPr>
            <a:normAutofit fontScale="92500" lnSpcReduction="10000"/>
          </a:bodyPr>
          <a:lstStyle/>
          <a:p>
            <a:pPr>
              <a:lnSpc>
                <a:spcPct val="120000"/>
              </a:lnSpc>
              <a:spcBef>
                <a:spcPts val="0"/>
              </a:spcBef>
              <a:spcAft>
                <a:spcPts val="200"/>
              </a:spcAft>
            </a:pPr>
            <a:r>
              <a:rPr lang="en-US" sz="1400" dirty="0"/>
              <a:t>Applications </a:t>
            </a:r>
            <a:r>
              <a:rPr lang="en-US" sz="1400" i="1" dirty="0"/>
              <a:t>connect</a:t>
            </a:r>
            <a:r>
              <a:rPr lang="en-US" sz="1400" dirty="0"/>
              <a:t> to a database (server) engine. An application may</a:t>
            </a:r>
            <a:br>
              <a:rPr lang="en-US" sz="1400" dirty="0"/>
            </a:br>
            <a:r>
              <a:rPr lang="en-US" sz="1400" dirty="0"/>
              <a:t>have one or more connections.</a:t>
            </a:r>
          </a:p>
          <a:p>
            <a:pPr lvl="1">
              <a:lnSpc>
                <a:spcPct val="120000"/>
              </a:lnSpc>
              <a:spcBef>
                <a:spcPts val="0"/>
              </a:spcBef>
              <a:spcAft>
                <a:spcPts val="200"/>
              </a:spcAft>
            </a:pPr>
            <a:r>
              <a:rPr lang="en-US" sz="1200" dirty="0"/>
              <a:t>A connection </a:t>
            </a:r>
            <a:r>
              <a:rPr lang="en-US" sz="1200" i="1" dirty="0"/>
              <a:t>may</a:t>
            </a:r>
            <a:r>
              <a:rPr lang="en-US" sz="1200" dirty="0"/>
              <a:t> have one or more simultaneous </a:t>
            </a:r>
            <a:r>
              <a:rPr lang="en-US" sz="1200" i="1" dirty="0"/>
              <a:t>sessions.</a:t>
            </a:r>
          </a:p>
          <a:p>
            <a:pPr lvl="1">
              <a:lnSpc>
                <a:spcPct val="120000"/>
              </a:lnSpc>
              <a:spcBef>
                <a:spcPts val="0"/>
              </a:spcBef>
              <a:spcAft>
                <a:spcPts val="200"/>
              </a:spcAft>
            </a:pPr>
            <a:r>
              <a:rPr lang="en-US" sz="1200" dirty="0"/>
              <a:t>A </a:t>
            </a:r>
            <a:r>
              <a:rPr lang="en-US" sz="1200" i="1" dirty="0"/>
              <a:t>session</a:t>
            </a:r>
            <a:r>
              <a:rPr lang="en-US" sz="1200" dirty="0"/>
              <a:t> may have one or more active </a:t>
            </a:r>
            <a:r>
              <a:rPr lang="en-US" sz="1200" i="1" dirty="0"/>
              <a:t>cursors.</a:t>
            </a:r>
          </a:p>
          <a:p>
            <a:pPr lvl="1">
              <a:lnSpc>
                <a:spcPct val="120000"/>
              </a:lnSpc>
              <a:spcBef>
                <a:spcPts val="0"/>
              </a:spcBef>
              <a:spcAft>
                <a:spcPts val="200"/>
              </a:spcAft>
            </a:pPr>
            <a:r>
              <a:rPr lang="en-US" sz="1200" dirty="0"/>
              <a:t>Applications execute SQL statements on a cursor.</a:t>
            </a:r>
          </a:p>
          <a:p>
            <a:pPr>
              <a:lnSpc>
                <a:spcPct val="120000"/>
              </a:lnSpc>
              <a:spcBef>
                <a:spcPts val="0"/>
              </a:spcBef>
              <a:spcAft>
                <a:spcPts val="200"/>
              </a:spcAft>
            </a:pPr>
            <a:r>
              <a:rPr lang="en-US" sz="1400" dirty="0"/>
              <a:t>An application may begin, commit and abort transactions on a </a:t>
            </a:r>
            <a:r>
              <a:rPr lang="en-US" sz="1400" i="1" dirty="0"/>
              <a:t>session. </a:t>
            </a:r>
          </a:p>
          <a:p>
            <a:pPr>
              <a:lnSpc>
                <a:spcPct val="120000"/>
              </a:lnSpc>
              <a:spcBef>
                <a:spcPts val="0"/>
              </a:spcBef>
              <a:spcAft>
                <a:spcPts val="200"/>
              </a:spcAft>
            </a:pPr>
            <a:r>
              <a:rPr lang="en-US" sz="1400" dirty="0"/>
              <a:t>An application may set an </a:t>
            </a:r>
            <a:r>
              <a:rPr lang="en-US" sz="1400" i="1" dirty="0"/>
              <a:t>isolation level</a:t>
            </a:r>
            <a:r>
              <a:rPr lang="en-US" sz="1400" dirty="0"/>
              <a:t> for a connection or session.</a:t>
            </a:r>
          </a:p>
        </p:txBody>
      </p:sp>
      <p:sp>
        <p:nvSpPr>
          <p:cNvPr id="5" name="Rounded Rectangle 4"/>
          <p:cNvSpPr/>
          <p:nvPr/>
        </p:nvSpPr>
        <p:spPr>
          <a:xfrm>
            <a:off x="228600" y="1187654"/>
            <a:ext cx="790804" cy="43803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dirty="0">
                <a:solidFill>
                  <a:schemeClr val="bg1"/>
                </a:solidFill>
                <a:latin typeface="+mn-lt"/>
              </a:rPr>
              <a:t>“Client”</a:t>
            </a:r>
            <a:br>
              <a:rPr lang="en-US" sz="1000" dirty="0">
                <a:solidFill>
                  <a:schemeClr val="bg1"/>
                </a:solidFill>
                <a:latin typeface="+mn-lt"/>
              </a:rPr>
            </a:br>
            <a:r>
              <a:rPr lang="en-US" sz="1000" dirty="0">
                <a:solidFill>
                  <a:schemeClr val="bg1"/>
                </a:solidFill>
                <a:latin typeface="+mn-lt"/>
              </a:rPr>
              <a:t>App 2</a:t>
            </a:r>
          </a:p>
        </p:txBody>
      </p:sp>
      <p:sp>
        <p:nvSpPr>
          <p:cNvPr id="6" name="Rounded Rectangle 5"/>
          <p:cNvSpPr/>
          <p:nvPr/>
        </p:nvSpPr>
        <p:spPr>
          <a:xfrm>
            <a:off x="226907" y="1778141"/>
            <a:ext cx="790804" cy="43803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dirty="0">
                <a:solidFill>
                  <a:schemeClr val="bg1"/>
                </a:solidFill>
                <a:latin typeface="+mn-lt"/>
              </a:rPr>
              <a:t>“Client”</a:t>
            </a:r>
            <a:br>
              <a:rPr lang="en-US" sz="1000" dirty="0">
                <a:solidFill>
                  <a:schemeClr val="bg1"/>
                </a:solidFill>
                <a:latin typeface="+mn-lt"/>
              </a:rPr>
            </a:br>
            <a:r>
              <a:rPr lang="en-US" sz="1000" dirty="0">
                <a:solidFill>
                  <a:schemeClr val="bg1"/>
                </a:solidFill>
                <a:latin typeface="+mn-lt"/>
              </a:rPr>
              <a:t>App </a:t>
            </a:r>
            <a:r>
              <a:rPr lang="mr-IN" sz="1000" dirty="0">
                <a:solidFill>
                  <a:schemeClr val="bg1"/>
                </a:solidFill>
                <a:latin typeface="+mn-lt"/>
              </a:rPr>
              <a:t>…</a:t>
            </a:r>
            <a:endParaRPr lang="en-US" sz="1000" dirty="0">
              <a:solidFill>
                <a:schemeClr val="bg1"/>
              </a:solidFill>
              <a:latin typeface="+mn-lt"/>
            </a:endParaRPr>
          </a:p>
        </p:txBody>
      </p:sp>
      <p:pic>
        <p:nvPicPr>
          <p:cNvPr id="7" name="Picture 6"/>
          <p:cNvPicPr>
            <a:picLocks noChangeAspect="1"/>
          </p:cNvPicPr>
          <p:nvPr/>
        </p:nvPicPr>
        <p:blipFill>
          <a:blip r:embed="rId2"/>
          <a:stretch>
            <a:fillRect/>
          </a:stretch>
        </p:blipFill>
        <p:spPr>
          <a:xfrm>
            <a:off x="1161635" y="2084179"/>
            <a:ext cx="720822" cy="720822"/>
          </a:xfrm>
          <a:prstGeom prst="rect">
            <a:avLst/>
          </a:prstGeom>
        </p:spPr>
      </p:pic>
      <p:sp>
        <p:nvSpPr>
          <p:cNvPr id="8" name="Rectangle 7"/>
          <p:cNvSpPr/>
          <p:nvPr/>
        </p:nvSpPr>
        <p:spPr>
          <a:xfrm>
            <a:off x="6172200" y="804660"/>
            <a:ext cx="2461189" cy="1642051"/>
          </a:xfrm>
          <a:prstGeom prst="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Database</a:t>
            </a:r>
          </a:p>
          <a:p>
            <a:pPr algn="ctr">
              <a:lnSpc>
                <a:spcPct val="90000"/>
              </a:lnSpc>
              <a:spcBef>
                <a:spcPts val="600"/>
              </a:spcBef>
              <a:spcAft>
                <a:spcPts val="0"/>
              </a:spcAft>
            </a:pPr>
            <a:r>
              <a:rPr lang="en-US" sz="2000" dirty="0">
                <a:solidFill>
                  <a:schemeClr val="tx2"/>
                </a:solidFill>
                <a:latin typeface="+mn-lt"/>
              </a:rPr>
              <a:t>Management</a:t>
            </a:r>
          </a:p>
          <a:p>
            <a:pPr algn="ctr">
              <a:lnSpc>
                <a:spcPct val="90000"/>
              </a:lnSpc>
              <a:spcBef>
                <a:spcPts val="600"/>
              </a:spcBef>
              <a:spcAft>
                <a:spcPts val="0"/>
              </a:spcAft>
            </a:pPr>
            <a:r>
              <a:rPr lang="en-US" sz="2000" dirty="0">
                <a:solidFill>
                  <a:schemeClr val="tx2"/>
                </a:solidFill>
                <a:latin typeface="+mn-lt"/>
              </a:rPr>
              <a:t>System</a:t>
            </a:r>
          </a:p>
          <a:p>
            <a:pPr algn="ctr">
              <a:lnSpc>
                <a:spcPct val="90000"/>
              </a:lnSpc>
              <a:spcBef>
                <a:spcPts val="600"/>
              </a:spcBef>
              <a:spcAft>
                <a:spcPts val="0"/>
              </a:spcAft>
            </a:pPr>
            <a:r>
              <a:rPr lang="en-US" sz="2000" dirty="0">
                <a:solidFill>
                  <a:schemeClr val="tx2"/>
                </a:solidFill>
                <a:latin typeface="+mn-lt"/>
              </a:rPr>
              <a:t>(Instance)</a:t>
            </a:r>
          </a:p>
        </p:txBody>
      </p:sp>
      <p:pic>
        <p:nvPicPr>
          <p:cNvPr id="14" name="Picture 13"/>
          <p:cNvPicPr>
            <a:picLocks noChangeAspect="1"/>
          </p:cNvPicPr>
          <p:nvPr/>
        </p:nvPicPr>
        <p:blipFill>
          <a:blip r:embed="rId3"/>
          <a:stretch>
            <a:fillRect/>
          </a:stretch>
        </p:blipFill>
        <p:spPr>
          <a:xfrm>
            <a:off x="3467689" y="646857"/>
            <a:ext cx="2063326" cy="2046274"/>
          </a:xfrm>
          <a:prstGeom prst="rect">
            <a:avLst/>
          </a:prstGeom>
        </p:spPr>
      </p:pic>
      <p:pic>
        <p:nvPicPr>
          <p:cNvPr id="18" name="Picture 17"/>
          <p:cNvPicPr>
            <a:picLocks noChangeAspect="1"/>
          </p:cNvPicPr>
          <p:nvPr/>
        </p:nvPicPr>
        <p:blipFill>
          <a:blip r:embed="rId4"/>
          <a:stretch>
            <a:fillRect/>
          </a:stretch>
        </p:blipFill>
        <p:spPr>
          <a:xfrm>
            <a:off x="1173433" y="542651"/>
            <a:ext cx="690115" cy="690115"/>
          </a:xfrm>
          <a:prstGeom prst="rect">
            <a:avLst/>
          </a:prstGeom>
        </p:spPr>
      </p:pic>
      <p:cxnSp>
        <p:nvCxnSpPr>
          <p:cNvPr id="384" name="Straight Arrow Connector 383"/>
          <p:cNvCxnSpPr>
            <a:stCxn id="18" idx="3"/>
          </p:cNvCxnSpPr>
          <p:nvPr/>
        </p:nvCxnSpPr>
        <p:spPr>
          <a:xfrm>
            <a:off x="1863548" y="887709"/>
            <a:ext cx="4308652" cy="518960"/>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5" name="Straight Arrow Connector 384"/>
          <p:cNvCxnSpPr>
            <a:stCxn id="5" idx="3"/>
            <a:endCxn id="8" idx="1"/>
          </p:cNvCxnSpPr>
          <p:nvPr/>
        </p:nvCxnSpPr>
        <p:spPr>
          <a:xfrm>
            <a:off x="1019404" y="1406669"/>
            <a:ext cx="5152796" cy="219017"/>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a:stCxn id="6" idx="3"/>
            <a:endCxn id="8" idx="1"/>
          </p:cNvCxnSpPr>
          <p:nvPr/>
        </p:nvCxnSpPr>
        <p:spPr>
          <a:xfrm flipV="1">
            <a:off x="1017711" y="1625686"/>
            <a:ext cx="5154489" cy="371470"/>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2" name="Straight Arrow Connector 391"/>
          <p:cNvCxnSpPr>
            <a:stCxn id="7" idx="3"/>
          </p:cNvCxnSpPr>
          <p:nvPr/>
        </p:nvCxnSpPr>
        <p:spPr>
          <a:xfrm flipV="1">
            <a:off x="1882457" y="1733497"/>
            <a:ext cx="4289743" cy="711093"/>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96" name="TextBox 395"/>
          <p:cNvSpPr txBox="1"/>
          <p:nvPr/>
        </p:nvSpPr>
        <p:spPr>
          <a:xfrm>
            <a:off x="6257999" y="2760897"/>
            <a:ext cx="2677721" cy="1015663"/>
          </a:xfrm>
          <a:prstGeom prst="rect">
            <a:avLst/>
          </a:prstGeom>
          <a:noFill/>
        </p:spPr>
        <p:txBody>
          <a:bodyPr wrap="none" rtlCol="0">
            <a:spAutoFit/>
          </a:bodyPr>
          <a:lstStyle/>
          <a:p>
            <a:pPr algn="ctr"/>
            <a:r>
              <a:rPr lang="en-US" sz="1200" dirty="0"/>
              <a:t>A lot of these actions happen implicitly</a:t>
            </a:r>
            <a:br>
              <a:rPr lang="en-US" sz="1200" dirty="0"/>
            </a:br>
            <a:r>
              <a:rPr lang="en-US" sz="1200" dirty="0"/>
              <a:t>or via defaults, e.g. </a:t>
            </a:r>
            <a:r>
              <a:rPr lang="en-US" sz="1200" dirty="0" err="1"/>
              <a:t>autocommit</a:t>
            </a:r>
            <a:r>
              <a:rPr lang="en-US" sz="1200" dirty="0"/>
              <a:t>.</a:t>
            </a:r>
          </a:p>
          <a:p>
            <a:pPr algn="ctr"/>
            <a:endParaRPr lang="en-US" sz="1200" dirty="0"/>
          </a:p>
          <a:p>
            <a:pPr algn="ctr"/>
            <a:r>
              <a:rPr lang="en-US" sz="1200" dirty="0"/>
              <a:t>You have to take explicit steps to bypass</a:t>
            </a:r>
            <a:br>
              <a:rPr lang="en-US" sz="1200" dirty="0"/>
            </a:br>
            <a:r>
              <a:rPr lang="en-US" sz="1200" dirty="0"/>
              <a:t>and used some of the functions.</a:t>
            </a:r>
          </a:p>
        </p:txBody>
      </p:sp>
    </p:spTree>
    <p:extLst>
      <p:ext uri="{BB962C8B-B14F-4D97-AF65-F5344CB8AC3E}">
        <p14:creationId xmlns:p14="http://schemas.microsoft.com/office/powerpoint/2010/main" val="2892356544"/>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a:solidFill>
                  <a:srgbClr val="444444"/>
                </a:solidFill>
                <a:latin typeface="+mn-lt"/>
              </a:rPr>
              <a:t>Multiple readers</a:t>
            </a:r>
            <a:endParaRPr lang="en-US" sz="1100" dirty="0">
              <a:solidFill>
                <a:srgbClr val="444444"/>
              </a:solidFill>
              <a:latin typeface="+mn-lt"/>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451812742"/>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a:solidFill>
                  <a:srgbClr val="444444"/>
                </a:solidFill>
                <a:latin typeface="+mn-lt"/>
              </a:rPr>
              <a:t>Multiple readers</a:t>
            </a:r>
            <a:endParaRPr lang="en-US" sz="1100" dirty="0">
              <a:solidFill>
                <a:srgbClr val="444444"/>
              </a:solidFill>
              <a:latin typeface="+mn-lt"/>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rPr>
              <a:t>Consider two </a:t>
            </a:r>
            <a:r>
              <a:rPr kumimoji="0" lang="en-US" sz="1800" b="1" i="0" u="sng" strike="noStrike" kern="0" cap="none" spc="0" normalizeH="0" baseline="0" noProof="0" dirty="0">
                <a:ln>
                  <a:noFill/>
                </a:ln>
                <a:solidFill>
                  <a:srgbClr val="FFFFFF"/>
                </a:solidFill>
                <a:effectLst/>
                <a:uLnTx/>
                <a:uFillTx/>
                <a:latin typeface="Museo Sans For Dell"/>
                <a:ea typeface=""/>
              </a:rPr>
              <a:t>simultaneous</a:t>
            </a:r>
            <a:r>
              <a:rPr kumimoji="0" lang="en-US" sz="1800" b="0" i="0" u="none" strike="noStrike" kern="0" cap="none" spc="0" normalizeH="0" baseline="0" noProof="0" dirty="0">
                <a:ln>
                  <a:noFill/>
                </a:ln>
                <a:solidFill>
                  <a:srgbClr val="FFFFFF"/>
                </a:solidFill>
                <a:effectLst/>
                <a:uLnTx/>
                <a:uFillTx/>
                <a:latin typeface="Museo Sans For Dell"/>
                <a:ea typeface=""/>
              </a:rPr>
              <a:t> transfer transactions T1 and T2.</a:t>
            </a:r>
          </a:p>
          <a:p>
            <a:pPr marL="342900" marR="0" lvl="0" indent="-3429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rPr>
              <a:t>correct</a:t>
            </a:r>
            <a:r>
              <a:rPr kumimoji="0" lang="en-US" sz="1800" b="0" i="0" u="none" strike="noStrike" kern="0" cap="none" spc="0" normalizeH="0" baseline="0" noProof="0" dirty="0">
                <a:ln>
                  <a:noFill/>
                </a:ln>
                <a:solidFill>
                  <a:srgbClr val="FFFF00"/>
                </a:solidFill>
                <a:effectLst/>
                <a:uLnTx/>
                <a:uFillTx/>
                <a:latin typeface="Museo Sans For Dell"/>
                <a:ea typeface=""/>
              </a:rPr>
              <a:t> </a:t>
            </a:r>
            <a:r>
              <a:rPr kumimoji="0" lang="en-US" sz="1800" b="0" i="0" u="none" strike="noStrike" kern="0" cap="none" spc="0" normalizeH="0" baseline="0" noProof="0" dirty="0">
                <a:ln>
                  <a:noFill/>
                </a:ln>
                <a:solidFill>
                  <a:srgbClr val="FFFFFF"/>
                </a:solidFill>
                <a:effectLst/>
                <a:uLnTx/>
                <a:uFillTx/>
                <a:latin typeface="Museo Sans For Dell"/>
                <a:ea typeface=""/>
              </a:rPr>
              <a:t>executions</a:t>
            </a:r>
          </a:p>
          <a:p>
            <a:pPr marL="914400" marR="0" lvl="1" indent="-457200" defTabSz="91440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rPr>
              <a:t>T1 transfers, T2 responds “insufficient funds” and does not attempt transfer</a:t>
            </a:r>
          </a:p>
          <a:p>
            <a:pPr marL="914400" marR="0" lvl="1" indent="-457200" defTabSz="91440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rPr>
              <a:t>T2 transfers, T1 responds “insufficient funds” and does not attempt transfer</a:t>
            </a:r>
          </a:p>
          <a:p>
            <a:pPr marL="457200" marR="0" lvl="0"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rPr>
              <a:t>Each correct simultaneous execution is equivalent to a serial (sequential) execution schedule</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rPr>
              <a:t>(1) Execute T1, Execute T2</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rPr>
              <a:t>(2) Execute T2, Execute T1</a:t>
            </a:r>
          </a:p>
          <a:p>
            <a:pPr marL="457200" marR="0" lvl="0"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rPr>
              <a:t>NOTE:</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rPr>
              <a:t>correctness </a:t>
            </a:r>
            <a:r>
              <a:rPr kumimoji="0" lang="en-US" sz="1600" b="0" i="0" u="none" strike="noStrike" kern="0" cap="none" spc="0" normalizeH="0" baseline="0" noProof="0" dirty="0">
                <a:ln>
                  <a:noFill/>
                </a:ln>
                <a:solidFill>
                  <a:srgbClr val="FFFFFF"/>
                </a:solidFill>
                <a:effectLst/>
                <a:uLnTx/>
                <a:uFillTx/>
                <a:latin typeface="Museo Sans For Dell"/>
                <a:ea typeface=""/>
              </a:rPr>
              <a:t>not</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rPr>
              <a:t>Fairness:</a:t>
            </a:r>
            <a:r>
              <a:rPr kumimoji="0" lang="en-US" sz="1600" b="0" i="0" u="none" strike="noStrike" kern="0" cap="none" spc="0" normalizeH="0" baseline="0" noProof="0" dirty="0">
                <a:ln>
                  <a:noFill/>
                </a:ln>
                <a:solidFill>
                  <a:srgbClr val="FFFFFF"/>
                </a:solidFill>
                <a:effectLst/>
                <a:uLnTx/>
                <a:uFillTx/>
                <a:latin typeface="Museo Sans For Dell"/>
                <a:ea typeface=""/>
              </a:rPr>
              <a:t> </a:t>
            </a:r>
          </a:p>
          <a:p>
            <a:pPr marL="1371600" marR="0" lvl="2"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rPr>
              <a:t>We do not care which transaction was actually submitted first.</a:t>
            </a:r>
          </a:p>
          <a:p>
            <a:pPr marL="1371600" marR="0" lvl="2"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rPr>
              <a:t>And probably do not know due to networking, etc.</a:t>
            </a:r>
          </a:p>
        </p:txBody>
      </p:sp>
    </p:spTree>
    <p:extLst>
      <p:ext uri="{BB962C8B-B14F-4D97-AF65-F5344CB8AC3E}">
        <p14:creationId xmlns:p14="http://schemas.microsoft.com/office/powerpoint/2010/main" val="1332481632"/>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Serializability</a:t>
            </a:r>
            <a:endParaRPr lang="en-US" dirty="0"/>
          </a:p>
        </p:txBody>
      </p:sp>
      <p:sp>
        <p:nvSpPr>
          <p:cNvPr id="3" name="Content Placeholder 2"/>
          <p:cNvSpPr>
            <a:spLocks noGrp="1"/>
          </p:cNvSpPr>
          <p:nvPr>
            <p:ph sz="half"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Tree>
    <p:extLst>
      <p:ext uri="{BB962C8B-B14F-4D97-AF65-F5344CB8AC3E}">
        <p14:creationId xmlns:p14="http://schemas.microsoft.com/office/powerpoint/2010/main" val="1059318108"/>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DBMS ACID Implementation</a:t>
            </a:r>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solidFill>
                  <a:srgbClr val="444444"/>
                </a:solidFill>
              </a:rPr>
              <a:t>Query processor</a:t>
            </a:r>
            <a:r>
              <a:rPr lang="en-US" sz="1500" dirty="0">
                <a:solidFill>
                  <a:srgbClr val="444444"/>
                </a:solidFill>
              </a:rPr>
              <a:t> schedules and executes queries.</a:t>
            </a:r>
          </a:p>
          <a:p>
            <a:pPr>
              <a:lnSpc>
                <a:spcPct val="120000"/>
              </a:lnSpc>
              <a:spcBef>
                <a:spcPts val="0"/>
              </a:spcBef>
              <a:spcAft>
                <a:spcPts val="200"/>
              </a:spcAft>
            </a:pPr>
            <a:r>
              <a:rPr lang="en-US" sz="1500" i="1" dirty="0">
                <a:solidFill>
                  <a:srgbClr val="444444"/>
                </a:solidFill>
              </a:rPr>
              <a:t>Buffer manager </a:t>
            </a:r>
            <a:r>
              <a:rPr lang="en-US" sz="1500" dirty="0">
                <a:solidFill>
                  <a:srgbClr val="444444"/>
                </a:solidFill>
              </a:rPr>
              <a:t>controls reading/writing blocks/frames to/from disk.</a:t>
            </a:r>
          </a:p>
          <a:p>
            <a:pPr>
              <a:lnSpc>
                <a:spcPct val="120000"/>
              </a:lnSpc>
              <a:spcBef>
                <a:spcPts val="0"/>
              </a:spcBef>
              <a:spcAft>
                <a:spcPts val="200"/>
              </a:spcAft>
            </a:pPr>
            <a:r>
              <a:rPr lang="en-US" sz="1500" i="1" dirty="0">
                <a:solidFill>
                  <a:srgbClr val="444444"/>
                </a:solidFill>
              </a:rPr>
              <a:t>Log manager </a:t>
            </a:r>
            <a:r>
              <a:rPr lang="en-US" sz="1500" dirty="0">
                <a:solidFill>
                  <a:srgbClr val="444444"/>
                </a:solidFill>
              </a:rPr>
              <a:t>journals/records events to disk (log), e.g.</a:t>
            </a:r>
          </a:p>
          <a:p>
            <a:pPr lvl="1">
              <a:lnSpc>
                <a:spcPct val="120000"/>
              </a:lnSpc>
              <a:spcBef>
                <a:spcPts val="0"/>
              </a:spcBef>
              <a:spcAft>
                <a:spcPts val="200"/>
              </a:spcAft>
            </a:pPr>
            <a:r>
              <a:rPr lang="en-US" sz="1400" dirty="0">
                <a:solidFill>
                  <a:srgbClr val="444444"/>
                </a:solidFill>
              </a:rPr>
              <a:t>Transaction start/commit/abort</a:t>
            </a:r>
          </a:p>
          <a:p>
            <a:pPr lvl="1">
              <a:lnSpc>
                <a:spcPct val="120000"/>
              </a:lnSpc>
              <a:spcBef>
                <a:spcPts val="0"/>
              </a:spcBef>
              <a:spcAft>
                <a:spcPts val="200"/>
              </a:spcAft>
            </a:pPr>
            <a:r>
              <a:rPr lang="en-US" sz="1400" dirty="0">
                <a:solidFill>
                  <a:srgbClr val="444444"/>
                </a:solidFill>
              </a:rPr>
              <a:t>Transaction update of a block and previous value of data.</a:t>
            </a:r>
          </a:p>
          <a:p>
            <a:pPr>
              <a:lnSpc>
                <a:spcPct val="120000"/>
              </a:lnSpc>
              <a:spcBef>
                <a:spcPts val="0"/>
              </a:spcBef>
              <a:spcAft>
                <a:spcPts val="200"/>
              </a:spcAft>
            </a:pPr>
            <a:r>
              <a:rPr lang="en-US" sz="1500" i="1" dirty="0">
                <a:solidFill>
                  <a:srgbClr val="FF0000"/>
                </a:solidFill>
              </a:rPr>
              <a:t>Transaction manager </a:t>
            </a:r>
            <a:r>
              <a:rPr lang="en-US" sz="1500" dirty="0">
                <a:solidFill>
                  <a:srgbClr val="FF0000"/>
                </a:solidFill>
              </a:rPr>
              <a:t>coordinates query </a:t>
            </a:r>
            <a:r>
              <a:rPr lang="en-US" sz="1500" b="1" u="sng" dirty="0">
                <a:solidFill>
                  <a:srgbClr val="FF0000"/>
                </a:solidFill>
              </a:rPr>
              <a:t>scheduling</a:t>
            </a:r>
            <a:r>
              <a:rPr lang="en-US" sz="1500" dirty="0">
                <a:solidFill>
                  <a:srgbClr val="FF0000"/>
                </a:solidFill>
              </a:rPr>
              <a:t>, buffer read/write and logging to ensure ACID.</a:t>
            </a:r>
          </a:p>
          <a:p>
            <a:pPr>
              <a:lnSpc>
                <a:spcPct val="120000"/>
              </a:lnSpc>
              <a:spcBef>
                <a:spcPts val="0"/>
              </a:spcBef>
              <a:spcAft>
                <a:spcPts val="200"/>
              </a:spcAft>
            </a:pPr>
            <a:r>
              <a:rPr lang="en-US" sz="1500" i="1" dirty="0">
                <a:solidFill>
                  <a:srgbClr val="444444"/>
                </a:solidFill>
              </a:rPr>
              <a:t>Recovery manager</a:t>
            </a:r>
            <a:r>
              <a:rPr lang="en-US" sz="1500" dirty="0">
                <a:solidFill>
                  <a:srgbClr val="444444"/>
                </a:solidFill>
              </a:rPr>
              <a:t> processes log to ensure ACID even after transaction or system failures.</a:t>
            </a:r>
          </a:p>
          <a:p>
            <a:pPr>
              <a:lnSpc>
                <a:spcPct val="120000"/>
              </a:lnSpc>
              <a:spcBef>
                <a:spcPts val="0"/>
              </a:spcBef>
              <a:spcAft>
                <a:spcPts val="200"/>
              </a:spcAft>
            </a:pPr>
            <a:r>
              <a:rPr lang="en-US" sz="1500" i="1" dirty="0">
                <a:solidFill>
                  <a:srgbClr val="444444"/>
                </a:solidFill>
              </a:rPr>
              <a:t>Log</a:t>
            </a:r>
            <a:r>
              <a:rPr lang="en-US" sz="1500" dirty="0">
                <a:solidFill>
                  <a:srgbClr val="444444"/>
                </a:solidFill>
              </a:rPr>
              <a:t> is a special type of block file used by the system to optimize performance and ensure ACID.</a:t>
            </a:r>
          </a:p>
        </p:txBody>
      </p:sp>
      <p:sp>
        <p:nvSpPr>
          <p:cNvPr id="4" name="TextBox 3"/>
          <p:cNvSpPr txBox="1"/>
          <p:nvPr/>
        </p:nvSpPr>
        <p:spPr>
          <a:xfrm>
            <a:off x="6086693" y="44005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a:latin typeface="+mn-lt"/>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320007526"/>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a:latin typeface="+mn-lt"/>
              </a:rPr>
              <a:t>Garcia-Molina et al.</a:t>
            </a:r>
            <a:endParaRPr lang="en-US" sz="1400" dirty="0" err="1">
              <a:latin typeface="+mn-lt"/>
            </a:endParaRPr>
          </a:p>
        </p:txBody>
      </p:sp>
    </p:spTree>
    <p:extLst>
      <p:ext uri="{BB962C8B-B14F-4D97-AF65-F5344CB8AC3E}">
        <p14:creationId xmlns:p14="http://schemas.microsoft.com/office/powerpoint/2010/main" val="112367012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highlight>
                  <a:srgbClr val="FFFF00"/>
                </a:highlight>
              </a:rPr>
              <a:t>transaction</a:t>
            </a:r>
            <a:r>
              <a:rPr lang="en-US" sz="1400" dirty="0"/>
              <a:t> is a very small unit of a program and it </a:t>
            </a:r>
            <a:r>
              <a:rPr lang="en-US" sz="1400" dirty="0">
                <a:highlight>
                  <a:srgbClr val="FFFF00"/>
                </a:highlight>
              </a:rPr>
              <a:t>may contain several low-level tasks</a:t>
            </a:r>
            <a:r>
              <a:rPr lang="en-US" sz="1400" dirty="0"/>
              <a:t>.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2122509420"/>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2" name="Title 1"/>
          <p:cNvSpPr>
            <a:spLocks noGrp="1"/>
          </p:cNvSpPr>
          <p:nvPr>
            <p:ph type="title"/>
          </p:nvPr>
        </p:nvSpPr>
        <p:spPr/>
        <p:txBody>
          <a:bodyPr/>
          <a:lstStyle/>
          <a:p>
            <a:r>
              <a:rPr lang="en-US" dirty="0"/>
              <a:t>Serializable</a:t>
            </a:r>
          </a:p>
        </p:txBody>
      </p:sp>
      <p:sp>
        <p:nvSpPr>
          <p:cNvPr id="5" name="Content Placeholder 4"/>
          <p:cNvSpPr>
            <a:spLocks noGrp="1"/>
          </p:cNvSpPr>
          <p:nvPr>
            <p:ph sz="half" idx="1"/>
          </p:nvPr>
        </p:nvSpPr>
        <p:spPr>
          <a:xfrm>
            <a:off x="76200" y="895350"/>
            <a:ext cx="4730130" cy="3720187"/>
          </a:xfrm>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Tree>
    <p:extLst>
      <p:ext uri="{BB962C8B-B14F-4D97-AF65-F5344CB8AC3E}">
        <p14:creationId xmlns:p14="http://schemas.microsoft.com/office/powerpoint/2010/main" val="18458253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
        <p:nvSpPr>
          <p:cNvPr id="3" name="Content Placeholder 2"/>
          <p:cNvSpPr>
            <a:spLocks noGrp="1"/>
          </p:cNvSpPr>
          <p:nvPr>
            <p:ph sz="half" idx="1"/>
          </p:nvPr>
        </p:nvSpPr>
        <p:spPr>
          <a:xfrm>
            <a:off x="228600" y="666750"/>
            <a:ext cx="8495740" cy="3962400"/>
          </a:xfrm>
        </p:spPr>
        <p:txBody>
          <a:bodyPr>
            <a:normAutofit fontScale="85000" lnSpcReduction="1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Tree>
    <p:extLst>
      <p:ext uri="{BB962C8B-B14F-4D97-AF65-F5344CB8AC3E}">
        <p14:creationId xmlns:p14="http://schemas.microsoft.com/office/powerpoint/2010/main" val="1312195442"/>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462659803"/>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1100597396"/>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Locking</a:t>
            </a:r>
          </a:p>
        </p:txBody>
      </p:sp>
      <p:sp>
        <p:nvSpPr>
          <p:cNvPr id="7" name="Content Placeholder 6"/>
          <p:cNvSpPr>
            <a:spLocks noGrp="1"/>
          </p:cNvSpPr>
          <p:nvPr>
            <p:ph sz="half" idx="1"/>
          </p:nvPr>
        </p:nvSpPr>
        <p:spPr>
          <a:xfrm>
            <a:off x="264695" y="999226"/>
            <a:ext cx="4743014" cy="3412379"/>
          </a:xfrm>
        </p:spPr>
        <p:txBody>
          <a:bodyPr>
            <a:normAutofit fontScale="92500" lnSpcReduction="20000"/>
          </a:bodyPr>
          <a:lstStyle/>
          <a:p>
            <a:pPr marL="0" indent="0">
              <a:lnSpc>
                <a:spcPct val="120000"/>
              </a:lnSpc>
              <a:spcBef>
                <a:spcPts val="0"/>
              </a:spcBef>
              <a:spcAft>
                <a:spcPts val="200"/>
              </a:spcAft>
              <a:buNone/>
            </a:pPr>
            <a:r>
              <a:rPr lang="en-US" sz="2200" dirty="0"/>
              <a:t>Transaction Manager</a:t>
            </a:r>
          </a:p>
          <a:p>
            <a:pPr lvl="1">
              <a:lnSpc>
                <a:spcPct val="120000"/>
              </a:lnSpc>
              <a:spcBef>
                <a:spcPts val="0"/>
              </a:spcBef>
              <a:spcAft>
                <a:spcPts val="200"/>
              </a:spcAft>
            </a:pPr>
            <a:r>
              <a:rPr lang="en-US" sz="2000" dirty="0"/>
              <a:t>Intercepts all database operations.</a:t>
            </a:r>
          </a:p>
          <a:p>
            <a:pPr lvl="1">
              <a:lnSpc>
                <a:spcPct val="120000"/>
              </a:lnSpc>
              <a:spcBef>
                <a:spcPts val="0"/>
              </a:spcBef>
              <a:spcAft>
                <a:spcPts val="200"/>
              </a:spcAft>
            </a:pPr>
            <a:r>
              <a:rPr lang="en-US" sz="2000" dirty="0"/>
              <a:t>Acquires/checks locks on</a:t>
            </a:r>
          </a:p>
          <a:p>
            <a:pPr lvl="2">
              <a:lnSpc>
                <a:spcPct val="120000"/>
              </a:lnSpc>
              <a:spcBef>
                <a:spcPts val="0"/>
              </a:spcBef>
              <a:spcAft>
                <a:spcPts val="200"/>
              </a:spcAft>
            </a:pPr>
            <a:r>
              <a:rPr lang="en-US" sz="1800" dirty="0"/>
              <a:t>Records</a:t>
            </a:r>
          </a:p>
          <a:p>
            <a:pPr lvl="2">
              <a:lnSpc>
                <a:spcPct val="120000"/>
              </a:lnSpc>
              <a:spcBef>
                <a:spcPts val="0"/>
              </a:spcBef>
              <a:spcAft>
                <a:spcPts val="200"/>
              </a:spcAft>
            </a:pPr>
            <a:r>
              <a:rPr lang="en-US" sz="1800" dirty="0"/>
              <a:t>Pages</a:t>
            </a:r>
          </a:p>
          <a:p>
            <a:pPr lvl="2">
              <a:lnSpc>
                <a:spcPct val="120000"/>
              </a:lnSpc>
              <a:spcBef>
                <a:spcPts val="0"/>
              </a:spcBef>
              <a:spcAft>
                <a:spcPts val="200"/>
              </a:spcAft>
            </a:pPr>
            <a:r>
              <a:rPr lang="en-US" sz="1800" dirty="0"/>
              <a:t>Index pages</a:t>
            </a:r>
          </a:p>
          <a:p>
            <a:pPr lvl="1">
              <a:lnSpc>
                <a:spcPct val="120000"/>
              </a:lnSpc>
              <a:spcBef>
                <a:spcPts val="0"/>
              </a:spcBef>
              <a:spcAft>
                <a:spcPts val="200"/>
              </a:spcAft>
            </a:pPr>
            <a:r>
              <a:rPr lang="en-US" sz="2000" dirty="0"/>
              <a:t>Suspends and queues an operation</a:t>
            </a:r>
          </a:p>
          <a:p>
            <a:pPr lvl="2">
              <a:lnSpc>
                <a:spcPct val="120000"/>
              </a:lnSpc>
              <a:spcBef>
                <a:spcPts val="0"/>
              </a:spcBef>
              <a:spcAft>
                <a:spcPts val="200"/>
              </a:spcAft>
            </a:pPr>
            <a:r>
              <a:rPr lang="en-US" sz="1800" dirty="0"/>
              <a:t>In another active, executing op.</a:t>
            </a:r>
          </a:p>
          <a:p>
            <a:pPr lvl="2">
              <a:lnSpc>
                <a:spcPct val="120000"/>
              </a:lnSpc>
              <a:spcBef>
                <a:spcPts val="0"/>
              </a:spcBef>
              <a:spcAft>
                <a:spcPts val="200"/>
              </a:spcAft>
            </a:pPr>
            <a:r>
              <a:rPr lang="en-US" sz="1800" dirty="0"/>
              <a:t>Has a conflicting lock.</a:t>
            </a:r>
          </a:p>
          <a:p>
            <a:pPr lvl="1">
              <a:lnSpc>
                <a:spcPct val="120000"/>
              </a:lnSpc>
              <a:spcBef>
                <a:spcPts val="0"/>
              </a:spcBef>
              <a:spcAft>
                <a:spcPts val="200"/>
              </a:spcAft>
            </a:pPr>
            <a:r>
              <a:rPr lang="en-US" sz="2000" dirty="0"/>
              <a:t>Restarts queued operations when</a:t>
            </a:r>
            <a:br>
              <a:rPr lang="en-US" sz="2000" dirty="0"/>
            </a:br>
            <a:r>
              <a:rPr lang="en-US" sz="2000" dirty="0"/>
              <a:t>conflicting locks are released.</a:t>
            </a: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rgbClr val="0085C3"/>
              </a:buClr>
            </a:pPr>
            <a:r>
              <a:rPr lang="en-US" sz="1100" dirty="0">
                <a:solidFill>
                  <a:srgbClr val="444444"/>
                </a:solidFill>
                <a:latin typeface="Museo Sans For Dell"/>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Tree>
    <p:extLst>
      <p:ext uri="{BB962C8B-B14F-4D97-AF65-F5344CB8AC3E}">
        <p14:creationId xmlns:p14="http://schemas.microsoft.com/office/powerpoint/2010/main" val="21793267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1334766555"/>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
        <p:nvSpPr>
          <p:cNvPr id="3" name="Content Placeholder 2"/>
          <p:cNvSpPr>
            <a:spLocks noGrp="1"/>
          </p:cNvSpPr>
          <p:nvPr>
            <p:ph sz="half" idx="1"/>
          </p:nvPr>
        </p:nvSpPr>
        <p:spPr>
          <a:xfrm>
            <a:off x="228600" y="590550"/>
            <a:ext cx="8495740" cy="4038600"/>
          </a:xfrm>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Tree>
    <p:extLst>
      <p:ext uri="{BB962C8B-B14F-4D97-AF65-F5344CB8AC3E}">
        <p14:creationId xmlns:p14="http://schemas.microsoft.com/office/powerpoint/2010/main" val="807313323"/>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sp>
        <p:nvSpPr>
          <p:cNvPr id="3" name="Content Placeholder 2"/>
          <p:cNvSpPr>
            <a:spLocks noGrp="1"/>
          </p:cNvSpPr>
          <p:nvPr>
            <p:ph sz="half" idx="1"/>
          </p:nvPr>
        </p:nvSpPr>
        <p:spPr>
          <a:xfrm>
            <a:off x="457200" y="2402053"/>
            <a:ext cx="8267140" cy="2130678"/>
          </a:xfrm>
        </p:spPr>
        <p:txBody>
          <a:bodyPr>
            <a:normAutofit fontScale="77500" lnSpcReduction="2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1246644280"/>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then Update Conflict</a:t>
            </a:r>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a:t>If</a:t>
            </a:r>
          </a:p>
          <a:p>
            <a:pPr lvl="1">
              <a:spcBef>
                <a:spcPts val="0"/>
              </a:spcBef>
              <a:spcAft>
                <a:spcPts val="200"/>
              </a:spcAft>
            </a:pPr>
            <a:r>
              <a:rPr lang="en-US" sz="1400" dirty="0"/>
              <a:t>The written value</a:t>
            </a:r>
          </a:p>
          <a:p>
            <a:pPr lvl="1">
              <a:spcBef>
                <a:spcPts val="0"/>
              </a:spcBef>
              <a:spcAft>
                <a:spcPts val="200"/>
              </a:spcAft>
            </a:pPr>
            <a:r>
              <a:rPr lang="en-US" sz="1400" dirty="0"/>
              <a:t>Depends on the read value.</a:t>
            </a:r>
          </a:p>
          <a:p>
            <a:pPr lvl="1">
              <a:spcBef>
                <a:spcPts val="0"/>
              </a:spcBef>
              <a:spcAft>
                <a:spcPts val="200"/>
              </a:spcAft>
            </a:pPr>
            <a:r>
              <a:rPr lang="en-US" sz="1400" dirty="0"/>
              <a:t>The resource may be in the wrong state at the end.</a:t>
            </a:r>
          </a:p>
          <a:p>
            <a:pPr>
              <a:spcBef>
                <a:spcPts val="0"/>
              </a:spcBef>
              <a:spcAft>
                <a:spcPts val="200"/>
              </a:spcAft>
            </a:pPr>
            <a:r>
              <a:rPr lang="en-US" dirty="0"/>
              <a:t>The execution was RRWW</a:t>
            </a:r>
          </a:p>
          <a:p>
            <a:pPr>
              <a:spcBef>
                <a:spcPts val="0"/>
              </a:spcBef>
              <a:spcAft>
                <a:spcPts val="200"/>
              </a:spcAft>
            </a:pPr>
            <a:r>
              <a:rPr lang="en-US" dirty="0"/>
              <a:t>But the intent was RWRW.</a:t>
            </a:r>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FF00"/>
                </a:solidFill>
              </a:rPr>
              <a:t>Some</a:t>
            </a:r>
          </a:p>
          <a:p>
            <a:pPr algn="ctr"/>
            <a:r>
              <a:rPr lang="en-US" dirty="0">
                <a:solidFill>
                  <a:srgbClr val="FFFF00"/>
                </a:solidFill>
              </a:rPr>
              <a:t>Resource</a:t>
            </a: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 Mary changes the data based on values.</a:t>
            </a:r>
          </a:p>
        </p:txBody>
      </p:sp>
    </p:spTree>
    <p:extLst>
      <p:ext uri="{BB962C8B-B14F-4D97-AF65-F5344CB8AC3E}">
        <p14:creationId xmlns:p14="http://schemas.microsoft.com/office/powerpoint/2010/main" val="1499953828"/>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228600" y="666750"/>
            <a:ext cx="8495740" cy="3962400"/>
          </a:xfrm>
        </p:spPr>
        <p:txBody>
          <a:bodyPr>
            <a:normAutofit fontScale="77500" lnSpcReduction="20000"/>
          </a:bodyPr>
          <a:lstStyle/>
          <a:p>
            <a:pPr>
              <a:lnSpc>
                <a:spcPct val="120000"/>
              </a:lnSpc>
              <a:spcBef>
                <a:spcPts val="0"/>
              </a:spcBef>
              <a:spcAft>
                <a:spcPts val="200"/>
              </a:spcAft>
            </a:pPr>
            <a:r>
              <a:rPr lang="en-US" dirty="0"/>
              <a:t>There are two basic approaches to implementing isolation</a:t>
            </a:r>
          </a:p>
          <a:p>
            <a:pPr lvl="1">
              <a:lnSpc>
                <a:spcPct val="120000"/>
              </a:lnSpc>
              <a:spcBef>
                <a:spcPts val="0"/>
              </a:spcBef>
              <a:spcAft>
                <a:spcPts val="200"/>
              </a:spcAft>
            </a:pPr>
            <a:r>
              <a:rPr lang="en-US" dirty="0"/>
              <a:t>Locking/Pessimistic, e.g. cursor isolation</a:t>
            </a:r>
          </a:p>
          <a:p>
            <a:pPr lvl="1">
              <a:lnSpc>
                <a:spcPct val="120000"/>
              </a:lnSpc>
              <a:spcBef>
                <a:spcPts val="0"/>
              </a:spcBef>
              <a:spcAft>
                <a:spcPts val="200"/>
              </a:spcAft>
            </a:pPr>
            <a:r>
              <a:rPr lang="en-US" dirty="0"/>
              <a:t>Optimistic: Before committing, each transaction verifies that no other transaction has modified the data it has read.</a:t>
            </a:r>
          </a:p>
          <a:p>
            <a:pPr>
              <a:lnSpc>
                <a:spcPct val="120000"/>
              </a:lnSpc>
              <a:spcBef>
                <a:spcPts val="0"/>
              </a:spcBef>
              <a:spcAft>
                <a:spcPts val="200"/>
              </a:spcAft>
            </a:pPr>
            <a:r>
              <a:rPr lang="en-US" dirty="0"/>
              <a:t>How does this work in REST?</a:t>
            </a:r>
          </a:p>
          <a:p>
            <a:pPr lvl="1">
              <a:lnSpc>
                <a:spcPct val="120000"/>
              </a:lnSpc>
              <a:spcBef>
                <a:spcPts val="0"/>
              </a:spcBef>
              <a:spcAft>
                <a:spcPts val="200"/>
              </a:spcAft>
            </a:pPr>
            <a:r>
              <a:rPr lang="en-US" dirty="0"/>
              <a:t>The server maintains an </a:t>
            </a:r>
            <a:r>
              <a:rPr lang="en-US" dirty="0" err="1"/>
              <a:t>ETag</a:t>
            </a:r>
            <a:r>
              <a:rPr lang="en-US" dirty="0"/>
              <a:t> (Entity Tag) for each resource.</a:t>
            </a:r>
          </a:p>
          <a:p>
            <a:pPr lvl="1">
              <a:lnSpc>
                <a:spcPct val="120000"/>
              </a:lnSpc>
              <a:spcBef>
                <a:spcPts val="0"/>
              </a:spcBef>
              <a:spcAft>
                <a:spcPts val="200"/>
              </a:spcAft>
            </a:pPr>
            <a:r>
              <a:rPr lang="en-US" dirty="0"/>
              <a:t>Every time a resource’s state changes, the server computes a new </a:t>
            </a:r>
            <a:r>
              <a:rPr lang="en-US" dirty="0" err="1"/>
              <a:t>ETag</a:t>
            </a:r>
            <a:r>
              <a:rPr lang="en-US" dirty="0"/>
              <a:t>.</a:t>
            </a:r>
          </a:p>
          <a:p>
            <a:pPr lvl="1">
              <a:lnSpc>
                <a:spcPct val="120000"/>
              </a:lnSpc>
              <a:spcBef>
                <a:spcPts val="0"/>
              </a:spcBef>
              <a:spcAft>
                <a:spcPts val="200"/>
              </a:spcAft>
            </a:pPr>
            <a:r>
              <a:rPr lang="en-US" dirty="0"/>
              <a:t>The server includes the </a:t>
            </a:r>
            <a:r>
              <a:rPr lang="en-US" dirty="0" err="1"/>
              <a:t>ETag</a:t>
            </a:r>
            <a:r>
              <a:rPr lang="en-US" dirty="0"/>
              <a:t> in the header when returning data to the client.</a:t>
            </a:r>
          </a:p>
          <a:p>
            <a:pPr lvl="1">
              <a:lnSpc>
                <a:spcPct val="120000"/>
              </a:lnSpc>
              <a:spcBef>
                <a:spcPts val="0"/>
              </a:spcBef>
              <a:spcAft>
                <a:spcPts val="200"/>
              </a:spcAft>
            </a:pPr>
            <a:r>
              <a:rPr lang="en-US" dirty="0"/>
              <a:t>The server may </a:t>
            </a:r>
            <a:r>
              <a:rPr lang="en-US" i="1" dirty="0"/>
              <a:t>optionally</a:t>
            </a:r>
            <a:r>
              <a:rPr lang="en-US" dirty="0"/>
              <a:t> maintain and return “Last Modified” time for resources.</a:t>
            </a:r>
          </a:p>
          <a:p>
            <a:pPr>
              <a:lnSpc>
                <a:spcPct val="120000"/>
              </a:lnSpc>
              <a:spcBef>
                <a:spcPts val="0"/>
              </a:spcBef>
              <a:spcAft>
                <a:spcPts val="200"/>
              </a:spcAft>
            </a:pPr>
            <a:r>
              <a:rPr lang="en-US" dirty="0"/>
              <a:t>Semantics on updates</a:t>
            </a:r>
          </a:p>
          <a:p>
            <a:pPr lvl="1">
              <a:lnSpc>
                <a:spcPct val="120000"/>
              </a:lnSpc>
              <a:spcBef>
                <a:spcPts val="0"/>
              </a:spcBef>
              <a:spcAft>
                <a:spcPts val="200"/>
              </a:spcAft>
            </a:pPr>
            <a:r>
              <a:rPr lang="en-US" dirty="0"/>
              <a:t>If-Match – value of a previous calls </a:t>
            </a:r>
            <a:r>
              <a:rPr lang="en-US" dirty="0" err="1"/>
              <a:t>ETag</a:t>
            </a:r>
            <a:r>
              <a:rPr lang="en-US" dirty="0"/>
              <a:t> response used with a PUT or DELETE. Server should only act if nobody else has modified the resource since you last fetched it. Otherwise provides a 412.</a:t>
            </a:r>
          </a:p>
          <a:p>
            <a:pPr lvl="1">
              <a:lnSpc>
                <a:spcPct val="120000"/>
              </a:lnSpc>
              <a:spcBef>
                <a:spcPts val="0"/>
              </a:spcBef>
              <a:spcAft>
                <a:spcPts val="200"/>
              </a:spcAft>
            </a:pPr>
            <a:r>
              <a:rPr lang="en-US"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00"/>
              </a:spcAft>
            </a:pPr>
            <a:r>
              <a:rPr lang="en-US" dirty="0"/>
              <a:t>If-None-Match –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304.</a:t>
            </a:r>
          </a:p>
          <a:p>
            <a:pPr lvl="1">
              <a:lnSpc>
                <a:spcPct val="120000"/>
              </a:lnSpc>
              <a:spcBef>
                <a:spcPts val="0"/>
              </a:spcBef>
              <a:spcAft>
                <a:spcPts val="200"/>
              </a:spcAft>
            </a:pPr>
            <a:r>
              <a:rPr lang="en-US" dirty="0"/>
              <a:t>If-Unmodified-Since –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038551979"/>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Atomicity</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2054762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p:txBody>
          <a:bodyPr>
            <a:normAutofit fontScale="70000" lnSpcReduction="20000"/>
          </a:bodyPr>
          <a:lstStyle/>
          <a:p>
            <a:pPr>
              <a:lnSpc>
                <a:spcPct val="120000"/>
              </a:lnSpc>
              <a:spcBef>
                <a:spcPts val="0"/>
              </a:spcBef>
              <a:spcAft>
                <a:spcPts val="200"/>
              </a:spcAft>
            </a:pPr>
            <a:r>
              <a:rPr lang="en-US" dirty="0"/>
              <a:t>There are two basic approaches to implementing isolation</a:t>
            </a:r>
          </a:p>
          <a:p>
            <a:pPr lvl="1">
              <a:lnSpc>
                <a:spcPct val="120000"/>
              </a:lnSpc>
              <a:spcBef>
                <a:spcPts val="0"/>
              </a:spcBef>
              <a:spcAft>
                <a:spcPts val="200"/>
              </a:spcAft>
            </a:pPr>
            <a:r>
              <a:rPr lang="en-US" dirty="0"/>
              <a:t>Locking/Pessimistic, e.g. cursor isolation</a:t>
            </a:r>
          </a:p>
          <a:p>
            <a:pPr lvl="1">
              <a:lnSpc>
                <a:spcPct val="120000"/>
              </a:lnSpc>
              <a:spcBef>
                <a:spcPts val="0"/>
              </a:spcBef>
              <a:spcAft>
                <a:spcPts val="200"/>
              </a:spcAft>
            </a:pPr>
            <a:r>
              <a:rPr lang="en-US" dirty="0"/>
              <a:t>Optimistic: Before committing, each transaction verifies that no other transaction has modified the data it has read.</a:t>
            </a:r>
          </a:p>
          <a:p>
            <a:pPr>
              <a:lnSpc>
                <a:spcPct val="120000"/>
              </a:lnSpc>
              <a:spcBef>
                <a:spcPts val="0"/>
              </a:spcBef>
              <a:spcAft>
                <a:spcPts val="200"/>
              </a:spcAft>
            </a:pPr>
            <a:r>
              <a:rPr lang="en-US" dirty="0"/>
              <a:t>How does this work in REST?</a:t>
            </a:r>
          </a:p>
          <a:p>
            <a:pPr lvl="1">
              <a:lnSpc>
                <a:spcPct val="120000"/>
              </a:lnSpc>
              <a:spcBef>
                <a:spcPts val="0"/>
              </a:spcBef>
              <a:spcAft>
                <a:spcPts val="200"/>
              </a:spcAft>
            </a:pPr>
            <a:r>
              <a:rPr lang="en-US" dirty="0"/>
              <a:t>The server maintains an </a:t>
            </a:r>
            <a:r>
              <a:rPr lang="en-US" dirty="0" err="1"/>
              <a:t>ETag</a:t>
            </a:r>
            <a:r>
              <a:rPr lang="en-US" dirty="0"/>
              <a:t> (Entity Tag) for each resource.</a:t>
            </a:r>
          </a:p>
          <a:p>
            <a:pPr lvl="1">
              <a:lnSpc>
                <a:spcPct val="120000"/>
              </a:lnSpc>
              <a:spcBef>
                <a:spcPts val="0"/>
              </a:spcBef>
              <a:spcAft>
                <a:spcPts val="200"/>
              </a:spcAft>
            </a:pPr>
            <a:r>
              <a:rPr lang="en-US" dirty="0"/>
              <a:t>Every time a resource’s state changes, the server computes a new </a:t>
            </a:r>
            <a:r>
              <a:rPr lang="en-US" dirty="0" err="1"/>
              <a:t>ETag</a:t>
            </a:r>
            <a:r>
              <a:rPr lang="en-US" dirty="0"/>
              <a:t>.</a:t>
            </a:r>
          </a:p>
          <a:p>
            <a:pPr lvl="1">
              <a:lnSpc>
                <a:spcPct val="120000"/>
              </a:lnSpc>
              <a:spcBef>
                <a:spcPts val="0"/>
              </a:spcBef>
              <a:spcAft>
                <a:spcPts val="200"/>
              </a:spcAft>
            </a:pPr>
            <a:r>
              <a:rPr lang="en-US" dirty="0"/>
              <a:t>The server includes the </a:t>
            </a:r>
            <a:r>
              <a:rPr lang="en-US" dirty="0" err="1"/>
              <a:t>ETag</a:t>
            </a:r>
            <a:r>
              <a:rPr lang="en-US" dirty="0"/>
              <a:t> in the header when returning data to the client.</a:t>
            </a:r>
          </a:p>
          <a:p>
            <a:pPr lvl="1">
              <a:lnSpc>
                <a:spcPct val="120000"/>
              </a:lnSpc>
              <a:spcBef>
                <a:spcPts val="0"/>
              </a:spcBef>
              <a:spcAft>
                <a:spcPts val="200"/>
              </a:spcAft>
            </a:pPr>
            <a:r>
              <a:rPr lang="en-US" dirty="0"/>
              <a:t>The server may </a:t>
            </a:r>
            <a:r>
              <a:rPr lang="en-US" i="1" dirty="0"/>
              <a:t>optionally</a:t>
            </a:r>
            <a:r>
              <a:rPr lang="en-US" dirty="0"/>
              <a:t> maintain and return “Last Modified” time for resources.</a:t>
            </a:r>
          </a:p>
          <a:p>
            <a:pPr>
              <a:lnSpc>
                <a:spcPct val="120000"/>
              </a:lnSpc>
              <a:spcBef>
                <a:spcPts val="0"/>
              </a:spcBef>
              <a:spcAft>
                <a:spcPts val="200"/>
              </a:spcAft>
            </a:pPr>
            <a:r>
              <a:rPr lang="en-US" dirty="0"/>
              <a:t>Semantics on updates</a:t>
            </a:r>
          </a:p>
          <a:p>
            <a:pPr lvl="1">
              <a:lnSpc>
                <a:spcPct val="120000"/>
              </a:lnSpc>
              <a:spcBef>
                <a:spcPts val="0"/>
              </a:spcBef>
              <a:spcAft>
                <a:spcPts val="200"/>
              </a:spcAft>
            </a:pPr>
            <a:r>
              <a:rPr lang="en-US" dirty="0"/>
              <a:t>If-Match – value of a previous calls </a:t>
            </a:r>
            <a:r>
              <a:rPr lang="en-US" dirty="0" err="1"/>
              <a:t>ETag</a:t>
            </a:r>
            <a:r>
              <a:rPr lang="en-US" dirty="0"/>
              <a:t> response used with a PUT or DELETE. Server should only act if nobody else has modified the resource since you last fetched it. Otherwise provides a 412.</a:t>
            </a:r>
          </a:p>
          <a:p>
            <a:pPr lvl="1">
              <a:lnSpc>
                <a:spcPct val="120000"/>
              </a:lnSpc>
              <a:spcBef>
                <a:spcPts val="0"/>
              </a:spcBef>
              <a:spcAft>
                <a:spcPts val="200"/>
              </a:spcAft>
            </a:pPr>
            <a:r>
              <a:rPr lang="en-US"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00"/>
              </a:spcAft>
            </a:pPr>
            <a:r>
              <a:rPr lang="en-US" dirty="0"/>
              <a:t>If-None-Match –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304.</a:t>
            </a:r>
          </a:p>
          <a:p>
            <a:pPr lvl="1">
              <a:lnSpc>
                <a:spcPct val="120000"/>
              </a:lnSpc>
              <a:spcBef>
                <a:spcPts val="0"/>
              </a:spcBef>
              <a:spcAft>
                <a:spcPts val="200"/>
              </a:spcAft>
            </a:pPr>
            <a:r>
              <a:rPr lang="en-US" dirty="0"/>
              <a:t>If-Unmodified-Since –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96028237"/>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Processing</a:t>
            </a:r>
            <a:br>
              <a:rPr lang="en-US" dirty="0"/>
            </a:br>
            <a:r>
              <a:rPr lang="en-US" sz="18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1521673373"/>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ETag</a:t>
            </a:r>
            <a:r>
              <a:rPr lang="en-US" dirty="0"/>
              <a:t> Processing</a:t>
            </a:r>
          </a:p>
        </p:txBody>
      </p:sp>
      <p:pic>
        <p:nvPicPr>
          <p:cNvPr id="3" name="Picture 2"/>
          <p:cNvPicPr>
            <a:picLocks noChangeAspect="1"/>
          </p:cNvPicPr>
          <p:nvPr/>
        </p:nvPicPr>
        <p:blipFill>
          <a:blip r:embed="rId2"/>
          <a:stretch>
            <a:fillRect/>
          </a:stretch>
        </p:blipFill>
        <p:spPr>
          <a:xfrm>
            <a:off x="152400" y="459626"/>
            <a:ext cx="4343400" cy="4238643"/>
          </a:xfrm>
          <a:prstGeom prst="rect">
            <a:avLst/>
          </a:prstGeom>
        </p:spPr>
      </p:pic>
      <p:pic>
        <p:nvPicPr>
          <p:cNvPr id="4" name="Picture 3"/>
          <p:cNvPicPr>
            <a:picLocks noChangeAspect="1"/>
          </p:cNvPicPr>
          <p:nvPr/>
        </p:nvPicPr>
        <p:blipFill>
          <a:blip r:embed="rId3"/>
          <a:stretch>
            <a:fillRect/>
          </a:stretch>
        </p:blipFill>
        <p:spPr>
          <a:xfrm>
            <a:off x="5562600" y="93064"/>
            <a:ext cx="2315977" cy="4513185"/>
          </a:xfrm>
          <a:prstGeom prst="rect">
            <a:avLst/>
          </a:prstGeom>
        </p:spPr>
      </p:pic>
    </p:spTree>
    <p:extLst>
      <p:ext uri="{BB962C8B-B14F-4D97-AF65-F5344CB8AC3E}">
        <p14:creationId xmlns:p14="http://schemas.microsoft.com/office/powerpoint/2010/main" val="604018376"/>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p:spPr>
        <p:txBody>
          <a:bodyPr/>
          <a:lstStyle/>
          <a:p>
            <a:r>
              <a:rPr lang="en-US" altLang="en-US"/>
              <a:t>Example (Contd.)</a:t>
            </a:r>
          </a:p>
        </p:txBody>
      </p:sp>
      <p:sp>
        <p:nvSpPr>
          <p:cNvPr id="13315" name="Rectangle 3"/>
          <p:cNvSpPr>
            <a:spLocks noGrp="1" noChangeArrowheads="1"/>
          </p:cNvSpPr>
          <p:nvPr>
            <p:ph idx="1"/>
          </p:nvPr>
        </p:nvSpPr>
        <p:spPr>
          <a:xfrm>
            <a:off x="681097" y="1000125"/>
            <a:ext cx="7772400" cy="3057525"/>
          </a:xfrm>
          <a:noFill/>
          <a:ln/>
        </p:spPr>
        <p:txBody>
          <a:bodyPr/>
          <a:lstStyle/>
          <a:p>
            <a:r>
              <a:rPr lang="en-US" altLang="en-US" dirty="0"/>
              <a:t>Consider a possible interleaving </a:t>
            </a:r>
            <a:r>
              <a:rPr lang="en-US" altLang="en-US" dirty="0">
                <a:solidFill>
                  <a:schemeClr val="accent2"/>
                </a:solidFill>
              </a:rPr>
              <a:t>(</a:t>
            </a:r>
            <a:r>
              <a:rPr lang="en-US" altLang="en-US" i="1" u="sng" dirty="0">
                <a:solidFill>
                  <a:schemeClr val="accent2"/>
                </a:solidFill>
              </a:rPr>
              <a:t>schedule</a:t>
            </a:r>
            <a:r>
              <a:rPr lang="en-US" altLang="en-US" dirty="0">
                <a:solidFill>
                  <a:schemeClr val="accent2"/>
                </a:solidFill>
              </a:rPr>
              <a:t>)</a:t>
            </a:r>
            <a:r>
              <a:rPr lang="en-US" altLang="en-US" dirty="0"/>
              <a:t>:</a:t>
            </a:r>
          </a:p>
        </p:txBody>
      </p:sp>
      <p:sp>
        <p:nvSpPr>
          <p:cNvPr id="13316" name="Rectangle 4"/>
          <p:cNvSpPr>
            <a:spLocks noChangeArrowheads="1"/>
          </p:cNvSpPr>
          <p:nvPr/>
        </p:nvSpPr>
        <p:spPr bwMode="auto">
          <a:xfrm>
            <a:off x="1066095" y="1534947"/>
            <a:ext cx="5726729"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A=A+100,   		     B=B-100   </a:t>
            </a:r>
          </a:p>
          <a:p>
            <a:r>
              <a:rPr lang="en-US" altLang="en-US" sz="1800">
                <a:latin typeface="Book Antiqua" charset="0"/>
              </a:rPr>
              <a:t>T2:	   	         A=1.06*A,  		 B=1.06*B</a:t>
            </a:r>
          </a:p>
        </p:txBody>
      </p:sp>
      <p:sp>
        <p:nvSpPr>
          <p:cNvPr id="13317" name="Rectangle 5"/>
          <p:cNvSpPr>
            <a:spLocks noChangeArrowheads="1"/>
          </p:cNvSpPr>
          <p:nvPr/>
        </p:nvSpPr>
        <p:spPr bwMode="auto">
          <a:xfrm>
            <a:off x="681097" y="2405567"/>
            <a:ext cx="680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a:latin typeface="Book Antiqua" charset="0"/>
              </a:rPr>
              <a:t>This is OK.  </a:t>
            </a:r>
            <a:r>
              <a:rPr lang="en-US" altLang="en-US" sz="2100" dirty="0">
                <a:latin typeface="Book Antiqua" charset="0"/>
              </a:rPr>
              <a:t>But what about:</a:t>
            </a:r>
          </a:p>
        </p:txBody>
      </p:sp>
      <p:sp>
        <p:nvSpPr>
          <p:cNvPr id="13318" name="Rectangle 6"/>
          <p:cNvSpPr>
            <a:spLocks noChangeArrowheads="1"/>
          </p:cNvSpPr>
          <p:nvPr/>
        </p:nvSpPr>
        <p:spPr bwMode="auto">
          <a:xfrm>
            <a:off x="1066095" y="2893955"/>
            <a:ext cx="669494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A=A+100,   		     		B=B-100   </a:t>
            </a:r>
          </a:p>
          <a:p>
            <a:r>
              <a:rPr lang="en-US" altLang="en-US" sz="1800" dirty="0">
                <a:latin typeface="Book Antiqua" charset="0"/>
              </a:rPr>
              <a:t>T2:	   	         A=1.06*A, B=1.06*B</a:t>
            </a:r>
          </a:p>
        </p:txBody>
      </p:sp>
      <p:sp>
        <p:nvSpPr>
          <p:cNvPr id="13319" name="Rectangle 7"/>
          <p:cNvSpPr>
            <a:spLocks noChangeArrowheads="1"/>
          </p:cNvSpPr>
          <p:nvPr/>
        </p:nvSpPr>
        <p:spPr bwMode="auto">
          <a:xfrm>
            <a:off x="681097" y="3592127"/>
            <a:ext cx="680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a:latin typeface="Book Antiqua" charset="0"/>
              </a:rPr>
              <a:t>The DBMS’s view of the second schedule:</a:t>
            </a:r>
          </a:p>
        </p:txBody>
      </p:sp>
      <p:sp>
        <p:nvSpPr>
          <p:cNvPr id="13320" name="Rectangle 8"/>
          <p:cNvSpPr>
            <a:spLocks noChangeArrowheads="1"/>
          </p:cNvSpPr>
          <p:nvPr/>
        </p:nvSpPr>
        <p:spPr bwMode="auto">
          <a:xfrm>
            <a:off x="1066095" y="4044553"/>
            <a:ext cx="6247705"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R(A), W(A),   		     	       R(B), W(B)</a:t>
            </a:r>
          </a:p>
          <a:p>
            <a:r>
              <a:rPr lang="en-US" altLang="en-US" sz="1800">
                <a:latin typeface="Book Antiqua" charset="0"/>
              </a:rPr>
              <a:t>T2:	   		R(A), W(A), R(B), W(B)</a:t>
            </a:r>
          </a:p>
        </p:txBody>
      </p:sp>
    </p:spTree>
    <p:extLst>
      <p:ext uri="{BB962C8B-B14F-4D97-AF65-F5344CB8AC3E}">
        <p14:creationId xmlns:p14="http://schemas.microsoft.com/office/powerpoint/2010/main" val="260275142"/>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ln/>
        </p:spPr>
        <p:txBody>
          <a:bodyPr/>
          <a:lstStyle/>
          <a:p>
            <a:r>
              <a:rPr lang="en-US" altLang="en-US"/>
              <a:t>Scheduling Transactions</a:t>
            </a:r>
          </a:p>
        </p:txBody>
      </p:sp>
      <p:sp>
        <p:nvSpPr>
          <p:cNvPr id="15363" name="Rectangle 3"/>
          <p:cNvSpPr>
            <a:spLocks noGrp="1" noChangeArrowheads="1"/>
          </p:cNvSpPr>
          <p:nvPr>
            <p:ph idx="1"/>
          </p:nvPr>
        </p:nvSpPr>
        <p:spPr>
          <a:xfrm>
            <a:off x="669524" y="1143000"/>
            <a:ext cx="7772400" cy="3057525"/>
          </a:xfrm>
          <a:noFill/>
          <a:ln/>
        </p:spPr>
        <p:txBody>
          <a:bodyPr/>
          <a:lstStyle/>
          <a:p>
            <a:r>
              <a:rPr lang="en-US" altLang="en-US" i="1" u="sng">
                <a:solidFill>
                  <a:schemeClr val="accent2"/>
                </a:solidFill>
              </a:rPr>
              <a:t>Serial schedule:</a:t>
            </a:r>
            <a:r>
              <a:rPr lang="en-US" altLang="en-US"/>
              <a:t> Schedule that does not interleave the actions of different transactions.</a:t>
            </a:r>
          </a:p>
          <a:p>
            <a:r>
              <a:rPr lang="en-US" altLang="en-US" i="1" u="sng" dirty="0">
                <a:solidFill>
                  <a:schemeClr val="accent2"/>
                </a:solidFill>
              </a:rPr>
              <a:t>Equivalent schedules</a:t>
            </a:r>
            <a:r>
              <a:rPr lang="en-US" altLang="en-US" u="sng" dirty="0">
                <a:solidFill>
                  <a:schemeClr val="accent2"/>
                </a:solidFill>
              </a:rPr>
              <a:t>:</a:t>
            </a:r>
            <a:r>
              <a:rPr lang="en-US" altLang="en-US" dirty="0">
                <a:solidFill>
                  <a:schemeClr val="accent2"/>
                </a:solidFill>
              </a:rPr>
              <a:t>  </a:t>
            </a:r>
            <a:r>
              <a:rPr lang="en-US" altLang="en-US" dirty="0"/>
              <a:t>For any database state, the effect (on the set of objects in the database) of executing the first schedule is identical to the effect of executing the second schedule.</a:t>
            </a:r>
          </a:p>
          <a:p>
            <a:r>
              <a:rPr lang="en-US" altLang="en-US" i="1" u="sng" dirty="0">
                <a:solidFill>
                  <a:schemeClr val="accent2"/>
                </a:solidFill>
              </a:rPr>
              <a:t>Serializable schedule</a:t>
            </a:r>
            <a:r>
              <a:rPr lang="en-US" altLang="en-US" dirty="0">
                <a:solidFill>
                  <a:schemeClr val="accent2"/>
                </a:solidFill>
              </a:rPr>
              <a:t>:  </a:t>
            </a:r>
            <a:r>
              <a:rPr lang="en-US" altLang="en-US" dirty="0"/>
              <a:t>A schedule that is equivalent to some serial execution of the transactions.</a:t>
            </a:r>
          </a:p>
          <a:p>
            <a:pPr>
              <a:buFont typeface="Wingdings" charset="2"/>
              <a:buNone/>
            </a:pPr>
            <a:r>
              <a:rPr lang="en-US" altLang="en-US" dirty="0"/>
              <a:t>(Note: If each transaction preserves consistency, every serializable schedule preserves consistency. )</a:t>
            </a:r>
          </a:p>
          <a:p>
            <a:pPr>
              <a:buFont typeface="Wingdings" charset="2"/>
              <a:buNone/>
            </a:pPr>
            <a:endParaRPr lang="en-US" altLang="en-US" dirty="0"/>
          </a:p>
        </p:txBody>
      </p:sp>
    </p:spTree>
    <p:extLst>
      <p:ext uri="{BB962C8B-B14F-4D97-AF65-F5344CB8AC3E}">
        <p14:creationId xmlns:p14="http://schemas.microsoft.com/office/powerpoint/2010/main" val="1046530006"/>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a:ln/>
        </p:spPr>
        <p:txBody>
          <a:bodyPr/>
          <a:lstStyle/>
          <a:p>
            <a:r>
              <a:rPr lang="en-US" altLang="en-US"/>
              <a:t>Anomalies with Interleaved Execution</a:t>
            </a:r>
          </a:p>
        </p:txBody>
      </p:sp>
      <p:sp>
        <p:nvSpPr>
          <p:cNvPr id="17411" name="Rectangle 3"/>
          <p:cNvSpPr>
            <a:spLocks noGrp="1" noChangeArrowheads="1"/>
          </p:cNvSpPr>
          <p:nvPr>
            <p:ph idx="1"/>
          </p:nvPr>
        </p:nvSpPr>
        <p:spPr>
          <a:xfrm>
            <a:off x="838200" y="1601310"/>
            <a:ext cx="7772400" cy="3057525"/>
          </a:xfrm>
          <a:noFill/>
          <a:ln/>
        </p:spPr>
        <p:txBody>
          <a:bodyPr/>
          <a:lstStyle/>
          <a:p>
            <a:r>
              <a:rPr lang="en-US" altLang="en-US"/>
              <a:t>Reading Uncommitted Data (WR Conflicts, “dirty reads”):</a:t>
            </a:r>
            <a:br>
              <a:rPr lang="en-US" altLang="en-US"/>
            </a:br>
            <a:br>
              <a:rPr lang="en-US" altLang="en-US"/>
            </a:br>
            <a:endParaRPr lang="en-US" altLang="en-US"/>
          </a:p>
          <a:p>
            <a:pPr>
              <a:buFont typeface="Wingdings" charset="2"/>
              <a:buNone/>
            </a:pPr>
            <a:endParaRPr lang="en-US" altLang="en-US" dirty="0"/>
          </a:p>
          <a:p>
            <a:r>
              <a:rPr lang="en-US" altLang="en-US" dirty="0"/>
              <a:t>Unrepeatable Reads (RW Conflicts):</a:t>
            </a:r>
          </a:p>
          <a:p>
            <a:endParaRPr lang="en-US" altLang="en-US" dirty="0"/>
          </a:p>
        </p:txBody>
      </p:sp>
      <p:sp>
        <p:nvSpPr>
          <p:cNvPr id="17412" name="Rectangle 4"/>
          <p:cNvSpPr>
            <a:spLocks noChangeArrowheads="1"/>
          </p:cNvSpPr>
          <p:nvPr/>
        </p:nvSpPr>
        <p:spPr bwMode="auto">
          <a:xfrm>
            <a:off x="1488281" y="234553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R(A), W(A),   	               R(B), W(B), Abort</a:t>
            </a:r>
          </a:p>
          <a:p>
            <a:r>
              <a:rPr lang="en-US" altLang="en-US" sz="1800">
                <a:latin typeface="Book Antiqua" charset="0"/>
              </a:rPr>
              <a:t>T2:			R(A), W(A), C</a:t>
            </a:r>
          </a:p>
        </p:txBody>
      </p:sp>
      <p:sp>
        <p:nvSpPr>
          <p:cNvPr id="17413" name="Rectangle 5"/>
          <p:cNvSpPr>
            <a:spLocks noChangeArrowheads="1"/>
          </p:cNvSpPr>
          <p:nvPr/>
        </p:nvSpPr>
        <p:spPr bwMode="auto">
          <a:xfrm>
            <a:off x="1488281" y="377428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R(A),  		     	   R(A), W(A), C</a:t>
            </a:r>
          </a:p>
          <a:p>
            <a:r>
              <a:rPr lang="en-US" altLang="en-US" sz="1800">
                <a:latin typeface="Book Antiqua" charset="0"/>
              </a:rPr>
              <a:t>T2:		R(A), W(A), C</a:t>
            </a:r>
          </a:p>
        </p:txBody>
      </p:sp>
    </p:spTree>
    <p:extLst>
      <p:ext uri="{BB962C8B-B14F-4D97-AF65-F5344CB8AC3E}">
        <p14:creationId xmlns:p14="http://schemas.microsoft.com/office/powerpoint/2010/main" val="461052920"/>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a:lstStyle/>
          <a:p>
            <a:r>
              <a:rPr lang="en-US" altLang="en-US"/>
              <a:t>Anomalies (Continued)</a:t>
            </a:r>
          </a:p>
        </p:txBody>
      </p:sp>
      <p:sp>
        <p:nvSpPr>
          <p:cNvPr id="19459" name="Rectangle 3"/>
          <p:cNvSpPr>
            <a:spLocks noGrp="1" noChangeArrowheads="1"/>
          </p:cNvSpPr>
          <p:nvPr>
            <p:ph idx="1"/>
          </p:nvPr>
        </p:nvSpPr>
        <p:spPr>
          <a:noFill/>
          <a:ln/>
        </p:spPr>
        <p:txBody>
          <a:bodyPr/>
          <a:lstStyle/>
          <a:p>
            <a:r>
              <a:rPr lang="en-US" altLang="en-US">
                <a:solidFill>
                  <a:srgbClr val="FF0000"/>
                </a:solidFill>
              </a:rPr>
              <a:t>Overwriting Uncommitted Data (WW Conflicts):</a:t>
            </a:r>
          </a:p>
          <a:p>
            <a:endParaRPr lang="en-US" altLang="en-US" dirty="0">
              <a:solidFill>
                <a:srgbClr val="FF0000"/>
              </a:solidFill>
            </a:endParaRPr>
          </a:p>
        </p:txBody>
      </p:sp>
      <p:sp>
        <p:nvSpPr>
          <p:cNvPr id="19460" name="Rectangle 4"/>
          <p:cNvSpPr>
            <a:spLocks noChangeArrowheads="1"/>
          </p:cNvSpPr>
          <p:nvPr/>
        </p:nvSpPr>
        <p:spPr bwMode="auto">
          <a:xfrm>
            <a:off x="1488281" y="234553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W(A),  		    W(B), C</a:t>
            </a:r>
          </a:p>
          <a:p>
            <a:r>
              <a:rPr lang="en-US" altLang="en-US" sz="1800">
                <a:latin typeface="Book Antiqua" charset="0"/>
              </a:rPr>
              <a:t>T2:		W(A), W(B), C</a:t>
            </a:r>
          </a:p>
        </p:txBody>
      </p:sp>
    </p:spTree>
    <p:extLst>
      <p:ext uri="{BB962C8B-B14F-4D97-AF65-F5344CB8AC3E}">
        <p14:creationId xmlns:p14="http://schemas.microsoft.com/office/powerpoint/2010/main" val="673769073"/>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a:ln/>
        </p:spPr>
        <p:txBody>
          <a:bodyPr/>
          <a:lstStyle/>
          <a:p>
            <a:r>
              <a:rPr lang="en-US" altLang="en-US"/>
              <a:t>Lock-Based Concurrency Control</a:t>
            </a:r>
          </a:p>
        </p:txBody>
      </p:sp>
      <p:sp>
        <p:nvSpPr>
          <p:cNvPr id="21507" name="Rectangle 3"/>
          <p:cNvSpPr>
            <a:spLocks noGrp="1" noChangeArrowheads="1"/>
          </p:cNvSpPr>
          <p:nvPr>
            <p:ph idx="1"/>
          </p:nvPr>
        </p:nvSpPr>
        <p:spPr>
          <a:xfrm>
            <a:off x="518604" y="1033139"/>
            <a:ext cx="7772400" cy="3057525"/>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1249173006"/>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idx="1"/>
          </p:nvPr>
        </p:nvSpPr>
        <p:spPr>
          <a:xfrm>
            <a:off x="545237" y="979872"/>
            <a:ext cx="7772400" cy="3057525"/>
          </a:xfrm>
          <a:noFill/>
          <a:ln/>
        </p:spPr>
        <p:txBody>
          <a:bodyPr/>
          <a:lstStyle/>
          <a:p>
            <a:r>
              <a:rPr lang="en-US" altLang="en-US"/>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466841756"/>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p:spPr>
        <p:txBody>
          <a:bodyPr/>
          <a:lstStyle/>
          <a:p>
            <a:r>
              <a:rPr lang="en-US" altLang="en-US"/>
              <a:t>The Log</a:t>
            </a:r>
          </a:p>
        </p:txBody>
      </p:sp>
      <p:sp>
        <p:nvSpPr>
          <p:cNvPr id="25603" name="Rectangle 3"/>
          <p:cNvSpPr>
            <a:spLocks noGrp="1" noChangeArrowheads="1"/>
          </p:cNvSpPr>
          <p:nvPr>
            <p:ph idx="1"/>
          </p:nvPr>
        </p:nvSpPr>
        <p:spPr>
          <a:xfrm>
            <a:off x="722790" y="1143000"/>
            <a:ext cx="7772400" cy="3057525"/>
          </a:xfrm>
          <a:noFill/>
          <a:ln/>
        </p:spPr>
        <p:txBody>
          <a:bodyPr/>
          <a:lstStyle/>
          <a:p>
            <a:r>
              <a:rPr lang="en-US" altLang="en-US"/>
              <a:t>The following actions are recorded in the log:</a:t>
            </a:r>
          </a:p>
          <a:p>
            <a:pPr lvl="1">
              <a:buSzPct val="75000"/>
            </a:pPr>
            <a:r>
              <a:rPr lang="en-US" altLang="en-US" i="1" dirty="0" err="1">
                <a:solidFill>
                  <a:schemeClr val="accent2"/>
                </a:solidFill>
              </a:rPr>
              <a:t>Ti</a:t>
            </a:r>
            <a:r>
              <a:rPr lang="en-US" altLang="en-US" i="1" dirty="0">
                <a:solidFill>
                  <a:schemeClr val="accent2"/>
                </a:solidFill>
              </a:rPr>
              <a:t> writes an object</a:t>
            </a:r>
            <a:r>
              <a:rPr lang="en-US" altLang="en-US" dirty="0">
                <a:solidFill>
                  <a:schemeClr val="accent2"/>
                </a:solidFill>
              </a:rPr>
              <a:t>:  </a:t>
            </a:r>
            <a:r>
              <a:rPr lang="en-US" altLang="en-US" dirty="0"/>
              <a:t>the old value and the new value.</a:t>
            </a:r>
          </a:p>
          <a:p>
            <a:pPr lvl="2"/>
            <a:r>
              <a:rPr lang="en-US" altLang="en-US" dirty="0"/>
              <a:t>Log record must go to disk</a:t>
            </a:r>
            <a:r>
              <a:rPr lang="en-US" altLang="en-US" dirty="0">
                <a:solidFill>
                  <a:schemeClr val="accent2"/>
                </a:solidFill>
              </a:rPr>
              <a:t> </a:t>
            </a:r>
            <a:r>
              <a:rPr lang="en-US" altLang="en-US" i="1" u="sng" dirty="0">
                <a:solidFill>
                  <a:schemeClr val="accent2"/>
                </a:solidFill>
              </a:rPr>
              <a:t>before</a:t>
            </a:r>
            <a:r>
              <a:rPr lang="en-US" altLang="en-US" dirty="0">
                <a:solidFill>
                  <a:schemeClr val="accent2"/>
                </a:solidFill>
              </a:rPr>
              <a:t> </a:t>
            </a:r>
            <a:r>
              <a:rPr lang="en-US" altLang="en-US" dirty="0"/>
              <a:t>the changed page!</a:t>
            </a:r>
          </a:p>
          <a:p>
            <a:pPr lvl="1">
              <a:buSzPct val="75000"/>
            </a:pPr>
            <a:r>
              <a:rPr lang="en-US" altLang="en-US" i="1" dirty="0" err="1">
                <a:solidFill>
                  <a:schemeClr val="accent2"/>
                </a:solidFill>
              </a:rPr>
              <a:t>Ti</a:t>
            </a:r>
            <a:r>
              <a:rPr lang="en-US" altLang="en-US" i="1" dirty="0">
                <a:solidFill>
                  <a:schemeClr val="accent2"/>
                </a:solidFill>
              </a:rPr>
              <a:t> commits/aborts</a:t>
            </a:r>
            <a:r>
              <a:rPr lang="en-US" altLang="en-US" dirty="0">
                <a:solidFill>
                  <a:schemeClr val="accent2"/>
                </a:solidFill>
              </a:rPr>
              <a:t>:  </a:t>
            </a:r>
            <a:r>
              <a:rPr lang="en-US" altLang="en-US" dirty="0"/>
              <a:t>a log record indicating this action.</a:t>
            </a:r>
          </a:p>
          <a:p>
            <a:r>
              <a:rPr lang="en-US" altLang="en-US" dirty="0"/>
              <a:t>Log records are chained together by </a:t>
            </a:r>
            <a:r>
              <a:rPr lang="en-US" altLang="en-US" dirty="0" err="1"/>
              <a:t>Xact</a:t>
            </a:r>
            <a:r>
              <a:rPr lang="en-US" altLang="en-US" dirty="0"/>
              <a:t> id, so it’s easy to undo a specific </a:t>
            </a:r>
            <a:r>
              <a:rPr lang="en-US" altLang="en-US" dirty="0" err="1"/>
              <a:t>Xact</a:t>
            </a:r>
            <a:r>
              <a:rPr lang="en-US" altLang="en-US" dirty="0"/>
              <a:t>.</a:t>
            </a:r>
          </a:p>
          <a:p>
            <a:r>
              <a:rPr lang="en-US" altLang="en-US" dirty="0"/>
              <a:t>Log is often </a:t>
            </a:r>
            <a:r>
              <a:rPr lang="en-US" altLang="en-US" i="1" dirty="0"/>
              <a:t>duplexed </a:t>
            </a:r>
            <a:r>
              <a:rPr lang="en-US" altLang="en-US" dirty="0"/>
              <a:t>and </a:t>
            </a:r>
            <a:r>
              <a:rPr lang="en-US" altLang="en-US" i="1" dirty="0"/>
              <a:t>archived</a:t>
            </a:r>
            <a:r>
              <a:rPr lang="en-US" altLang="en-US" dirty="0"/>
              <a:t> on stable storage.</a:t>
            </a:r>
          </a:p>
          <a:p>
            <a:r>
              <a:rPr lang="en-US" altLang="en-US" dirty="0"/>
              <a:t>All log related activities (and in fact, all CC related activities such as lock/unlock, dealing with deadlocks etc.) are handled transparently by the DBMS.</a:t>
            </a:r>
          </a:p>
        </p:txBody>
      </p:sp>
    </p:spTree>
    <p:extLst>
      <p:ext uri="{BB962C8B-B14F-4D97-AF65-F5344CB8AC3E}">
        <p14:creationId xmlns:p14="http://schemas.microsoft.com/office/powerpoint/2010/main" val="2141281087"/>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Atomicity</a:t>
            </a:r>
          </a:p>
        </p:txBody>
      </p:sp>
      <p:sp>
        <p:nvSpPr>
          <p:cNvPr id="3" name="Content Placeholder 2"/>
          <p:cNvSpPr>
            <a:spLocks noGrp="1"/>
          </p:cNvSpPr>
          <p:nvPr>
            <p:ph sz="half"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Tree>
    <p:extLst>
      <p:ext uri="{BB962C8B-B14F-4D97-AF65-F5344CB8AC3E}">
        <p14:creationId xmlns:p14="http://schemas.microsoft.com/office/powerpoint/2010/main" val="1610772796"/>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p:spPr>
        <p:txBody>
          <a:bodyPr/>
          <a:lstStyle/>
          <a:p>
            <a:r>
              <a:rPr lang="en-US" altLang="en-US"/>
              <a:t>Recovering From a Crash</a:t>
            </a:r>
          </a:p>
        </p:txBody>
      </p:sp>
      <p:sp>
        <p:nvSpPr>
          <p:cNvPr id="27651" name="Rectangle 3"/>
          <p:cNvSpPr>
            <a:spLocks noGrp="1" noChangeArrowheads="1"/>
          </p:cNvSpPr>
          <p:nvPr>
            <p:ph idx="1"/>
          </p:nvPr>
        </p:nvSpPr>
        <p:spPr>
          <a:xfrm>
            <a:off x="731668" y="1006506"/>
            <a:ext cx="7772400" cy="3057525"/>
          </a:xfrm>
          <a:noFill/>
          <a:ln/>
        </p:spPr>
        <p:txBody>
          <a:bodyPr/>
          <a:lstStyle/>
          <a:p>
            <a:r>
              <a:rPr lang="en-US" altLang="en-US"/>
              <a:t>There are 3 phases in the </a:t>
            </a:r>
            <a:r>
              <a:rPr lang="en-US" altLang="en-US" i="1"/>
              <a:t>Aries</a:t>
            </a:r>
            <a:r>
              <a:rPr lang="en-US" altLang="en-US"/>
              <a:t> recovery algorithm:</a:t>
            </a:r>
          </a:p>
          <a:p>
            <a:pPr lvl="1">
              <a:buSzPct val="75000"/>
            </a:pPr>
            <a:r>
              <a:rPr lang="en-US" altLang="en-US" i="1" u="sng">
                <a:solidFill>
                  <a:schemeClr val="accent2"/>
                </a:solidFill>
              </a:rPr>
              <a:t>Analysis</a:t>
            </a:r>
            <a:r>
              <a:rPr lang="en-US" altLang="en-US">
                <a:solidFill>
                  <a:schemeClr val="accent2"/>
                </a:solidFill>
              </a:rPr>
              <a:t>:  </a:t>
            </a:r>
            <a:r>
              <a:rPr lang="en-US" altLang="en-US"/>
              <a:t>Scan the log forward (from the most recent </a:t>
            </a:r>
            <a:r>
              <a:rPr lang="en-US" altLang="en-US" i="1">
                <a:solidFill>
                  <a:schemeClr val="accent2"/>
                </a:solidFill>
              </a:rPr>
              <a:t>checkpoint</a:t>
            </a:r>
            <a:r>
              <a:rPr lang="en-US" altLang="en-US"/>
              <a:t>) to identify all Xacts that were active, and all dirty pages in the buffer pool at the time of the crash.</a:t>
            </a:r>
          </a:p>
          <a:p>
            <a:pPr lvl="1">
              <a:buSzPct val="75000"/>
            </a:pPr>
            <a:r>
              <a:rPr lang="en-US" altLang="en-US" i="1" u="sng">
                <a:solidFill>
                  <a:schemeClr val="accent2"/>
                </a:solidFill>
              </a:rPr>
              <a:t>Redo</a:t>
            </a:r>
            <a:r>
              <a:rPr lang="en-US" altLang="en-US">
                <a:solidFill>
                  <a:schemeClr val="accent2"/>
                </a:solidFill>
              </a:rPr>
              <a:t>:  </a:t>
            </a:r>
            <a:r>
              <a:rPr lang="en-US" altLang="en-US"/>
              <a:t>Redoes all updates to dirty pages in the buffer pool, as needed, to ensure that all logged updates are in fact carried out and written to disk.</a:t>
            </a:r>
          </a:p>
          <a:p>
            <a:pPr lvl="1">
              <a:buSzPct val="75000"/>
            </a:pPr>
            <a:r>
              <a:rPr lang="en-US" altLang="en-US" i="1" u="sng">
                <a:solidFill>
                  <a:schemeClr val="accent2"/>
                </a:solidFill>
              </a:rPr>
              <a:t>Undo</a:t>
            </a:r>
            <a:r>
              <a:rPr lang="en-US" altLang="en-US">
                <a:solidFill>
                  <a:schemeClr val="accent2"/>
                </a:solidFill>
              </a:rPr>
              <a:t>:  </a:t>
            </a:r>
            <a:r>
              <a:rPr lang="en-US" altLang="en-US"/>
              <a:t>The  writes of all Xacts that were active at the crash are undone (by restoring the </a:t>
            </a:r>
            <a:r>
              <a:rPr lang="en-US" altLang="en-US" i="1"/>
              <a:t>before value </a:t>
            </a:r>
            <a:r>
              <a:rPr lang="en-US" altLang="en-US"/>
              <a:t>of the update, which is in the log record for the update), working backwards in the log.  (Some care must be taken to handle the case of a crash occurring during the recovery process!)</a:t>
            </a:r>
          </a:p>
        </p:txBody>
      </p:sp>
    </p:spTree>
    <p:extLst>
      <p:ext uri="{BB962C8B-B14F-4D97-AF65-F5344CB8AC3E}">
        <p14:creationId xmlns:p14="http://schemas.microsoft.com/office/powerpoint/2010/main" val="2097607744"/>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a:ln/>
        </p:spPr>
        <p:txBody>
          <a:bodyPr/>
          <a:lstStyle/>
          <a:p>
            <a:r>
              <a:rPr lang="en-US" altLang="en-US"/>
              <a:t>Summary</a:t>
            </a:r>
          </a:p>
        </p:txBody>
      </p:sp>
      <p:sp>
        <p:nvSpPr>
          <p:cNvPr id="29699" name="Rectangle 3"/>
          <p:cNvSpPr>
            <a:spLocks noGrp="1" noChangeArrowheads="1"/>
          </p:cNvSpPr>
          <p:nvPr>
            <p:ph idx="1"/>
          </p:nvPr>
        </p:nvSpPr>
        <p:spPr>
          <a:xfrm>
            <a:off x="722790" y="953239"/>
            <a:ext cx="7772400" cy="3057525"/>
          </a:xfrm>
          <a:noFill/>
          <a:ln/>
        </p:spPr>
        <p:txBody>
          <a:bodyPr/>
          <a:lstStyle/>
          <a:p>
            <a:r>
              <a:rPr lang="en-US" altLang="en-US" dirty="0"/>
              <a:t>Concurrency control and recovery are among the most important functions provided by a DBMS.</a:t>
            </a:r>
          </a:p>
          <a:p>
            <a:r>
              <a:rPr lang="en-US" altLang="en-US" dirty="0"/>
              <a:t>Users need not worry about concurrency.</a:t>
            </a:r>
          </a:p>
          <a:p>
            <a:pPr lvl="1">
              <a:buSzPct val="75000"/>
            </a:pPr>
            <a:r>
              <a:rPr lang="en-US" altLang="en-US" dirty="0"/>
              <a:t>System automatically inserts lock/unlock requests and schedules actions of different </a:t>
            </a:r>
            <a:r>
              <a:rPr lang="en-US" altLang="en-US" dirty="0" err="1"/>
              <a:t>Xacts</a:t>
            </a:r>
            <a:r>
              <a:rPr lang="en-US" altLang="en-US" dirty="0"/>
              <a:t> in such a way as to ensure that the resulting execution is equivalent to executing the </a:t>
            </a:r>
            <a:r>
              <a:rPr lang="en-US" altLang="en-US" dirty="0" err="1"/>
              <a:t>Xacts</a:t>
            </a:r>
            <a:r>
              <a:rPr lang="en-US" altLang="en-US" dirty="0"/>
              <a:t> one after the other in some order.</a:t>
            </a:r>
          </a:p>
          <a:p>
            <a:r>
              <a:rPr lang="en-US" altLang="en-US" dirty="0"/>
              <a:t>Write-ahead logging (WAL) is used to undo the actions of aborted transactions and to restore the system to a consistent state after a crash.</a:t>
            </a:r>
          </a:p>
          <a:p>
            <a:pPr lvl="1">
              <a:buSzPct val="75000"/>
            </a:pPr>
            <a:r>
              <a:rPr lang="en-US" altLang="en-US" i="1" dirty="0"/>
              <a:t>Consistent state</a:t>
            </a:r>
            <a:r>
              <a:rPr lang="en-US" altLang="en-US" dirty="0"/>
              <a:t>:  Only the effects of </a:t>
            </a:r>
            <a:r>
              <a:rPr lang="en-US" altLang="en-US" dirty="0" err="1"/>
              <a:t>commited</a:t>
            </a:r>
            <a:r>
              <a:rPr lang="en-US" altLang="en-US" dirty="0"/>
              <a:t> </a:t>
            </a:r>
            <a:r>
              <a:rPr lang="en-US" altLang="en-US" dirty="0" err="1"/>
              <a:t>Xacts</a:t>
            </a:r>
            <a:r>
              <a:rPr lang="en-US" altLang="en-US" dirty="0"/>
              <a:t> seen.</a:t>
            </a:r>
          </a:p>
        </p:txBody>
      </p:sp>
    </p:spTree>
    <p:extLst>
      <p:ext uri="{BB962C8B-B14F-4D97-AF65-F5344CB8AC3E}">
        <p14:creationId xmlns:p14="http://schemas.microsoft.com/office/powerpoint/2010/main" val="81039355"/>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228600" y="819150"/>
            <a:ext cx="8495740" cy="3696094"/>
          </a:xfrm>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a:latin typeface="+mn-lt"/>
              </a:rPr>
              <a:t>Computer</a:t>
            </a:r>
            <a:br>
              <a:rPr lang="en-US" sz="2000">
                <a:latin typeface="+mn-lt"/>
              </a:rPr>
            </a:br>
            <a:r>
              <a:rPr lang="en-US" sz="2000">
                <a:latin typeface="+mn-lt"/>
              </a:rPr>
              <a:t>or</a:t>
            </a:r>
            <a:br>
              <a:rPr lang="en-US" sz="2000">
                <a:latin typeface="+mn-lt"/>
              </a:rPr>
            </a:br>
            <a:r>
              <a:rPr lang="en-US" sz="2000">
                <a:latin typeface="+mn-lt"/>
              </a:rPr>
              <a:t>DB Server fails.</a:t>
            </a:r>
            <a:endParaRPr lang="en-US" sz="2000" dirty="0" err="1">
              <a:latin typeface="+mn-lt"/>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528290"/>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Atomicty</a:t>
            </a:r>
            <a:endParaRPr lang="en-US" dirty="0"/>
          </a:p>
        </p:txBody>
      </p:sp>
      <p:sp>
        <p:nvSpPr>
          <p:cNvPr id="4" name="Content Placeholder 2"/>
          <p:cNvSpPr>
            <a:spLocks noGrp="1"/>
          </p:cNvSpPr>
          <p:nvPr>
            <p:ph sz="half" idx="1"/>
          </p:nvPr>
        </p:nvSpPr>
        <p:spPr>
          <a:xfrm>
            <a:off x="228600" y="742950"/>
            <a:ext cx="8610600" cy="3772294"/>
          </a:xfrm>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Tree>
    <p:extLst>
      <p:ext uri="{BB962C8B-B14F-4D97-AF65-F5344CB8AC3E}">
        <p14:creationId xmlns:p14="http://schemas.microsoft.com/office/powerpoint/2010/main" val="661299751"/>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Atomicity</a:t>
            </a:r>
          </a:p>
        </p:txBody>
      </p:sp>
      <p:sp>
        <p:nvSpPr>
          <p:cNvPr id="3" name="Content Placeholder 2"/>
          <p:cNvSpPr>
            <a:spLocks noGrp="1"/>
          </p:cNvSpPr>
          <p:nvPr>
            <p:ph sz="half" idx="1"/>
          </p:nvPr>
        </p:nvSpPr>
        <p:spPr/>
        <p:txBody>
          <a:bodyPr/>
          <a:lstStyle/>
          <a:p>
            <a:r>
              <a:rPr lang="en-US" dirty="0"/>
              <a:t>OK. That stored procedure runs in milliseconds.</a:t>
            </a:r>
            <a:br>
              <a:rPr lang="en-US" dirty="0"/>
            </a:br>
            <a:r>
              <a:rPr lang="en-US" dirty="0"/>
              <a:t>What are the chances of the failure occurring there?</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Tree>
    <p:extLst>
      <p:ext uri="{BB962C8B-B14F-4D97-AF65-F5344CB8AC3E}">
        <p14:creationId xmlns:p14="http://schemas.microsoft.com/office/powerpoint/2010/main" val="1934901397"/>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indent="-457200">
              <a:lnSpc>
                <a:spcPct val="90000"/>
              </a:lnSpc>
              <a:spcBef>
                <a:spcPts val="600"/>
              </a:spcBef>
              <a:spcAft>
                <a:spcPts val="0"/>
              </a:spcAft>
              <a:buClr>
                <a:schemeClr val="bg1"/>
              </a:buClr>
              <a:buFont typeface="+mj-lt"/>
              <a:buAutoNum type="arabicPeriod"/>
            </a:pPr>
            <a:r>
              <a:rPr lang="en-US" sz="2000" dirty="0">
                <a:latin typeface="+mn-lt"/>
              </a:rPr>
              <a:t>Begin</a:t>
            </a:r>
          </a:p>
          <a:p>
            <a:pPr marL="457200" indent="-457200">
              <a:lnSpc>
                <a:spcPct val="90000"/>
              </a:lnSpc>
              <a:spcBef>
                <a:spcPts val="600"/>
              </a:spcBef>
              <a:spcAft>
                <a:spcPts val="0"/>
              </a:spcAft>
              <a:buClr>
                <a:schemeClr val="bg1"/>
              </a:buClr>
              <a:buFont typeface="+mj-lt"/>
              <a:buAutoNum type="arabicPeriod"/>
            </a:pPr>
            <a:r>
              <a:rPr lang="en-US" sz="2000" dirty="0">
                <a:solidFill>
                  <a:srgbClr val="FF0000"/>
                </a:solidFill>
                <a:latin typeface="+mn-lt"/>
              </a:rPr>
              <a:t>Update A</a:t>
            </a:r>
          </a:p>
          <a:p>
            <a:pPr marL="457200" indent="-457200">
              <a:lnSpc>
                <a:spcPct val="90000"/>
              </a:lnSpc>
              <a:spcBef>
                <a:spcPts val="600"/>
              </a:spcBef>
              <a:spcAft>
                <a:spcPts val="0"/>
              </a:spcAft>
              <a:buClr>
                <a:schemeClr val="bg1"/>
              </a:buClr>
              <a:buFont typeface="+mj-lt"/>
              <a:buAutoNum type="arabicPeriod"/>
            </a:pPr>
            <a:r>
              <a:rPr lang="en-US" sz="2000" dirty="0">
                <a:solidFill>
                  <a:srgbClr val="FF0000"/>
                </a:solidFill>
                <a:latin typeface="+mn-lt"/>
              </a:rPr>
              <a:t>Update B</a:t>
            </a:r>
          </a:p>
          <a:p>
            <a:pPr marL="457200" indent="-457200">
              <a:lnSpc>
                <a:spcPct val="90000"/>
              </a:lnSpc>
              <a:spcBef>
                <a:spcPts val="600"/>
              </a:spcBef>
              <a:spcAft>
                <a:spcPts val="0"/>
              </a:spcAft>
              <a:buClr>
                <a:schemeClr val="bg1"/>
              </a:buClr>
              <a:buFont typeface="+mj-lt"/>
              <a:buAutoNum type="arabicPeriod"/>
            </a:pPr>
            <a:r>
              <a:rPr lang="en-US" sz="2000" dirty="0">
                <a:solidFill>
                  <a:srgbClr val="FF0000"/>
                </a:solidFill>
                <a:latin typeface="+mn-lt"/>
              </a:rPr>
              <a:t>Update C</a:t>
            </a:r>
          </a:p>
          <a:p>
            <a:pPr marL="457200" indent="-457200">
              <a:lnSpc>
                <a:spcPct val="90000"/>
              </a:lnSpc>
              <a:spcBef>
                <a:spcPts val="600"/>
              </a:spcBef>
              <a:spcAft>
                <a:spcPts val="0"/>
              </a:spcAft>
              <a:buClr>
                <a:schemeClr val="bg1"/>
              </a:buClr>
              <a:buFont typeface="+mj-lt"/>
              <a:buAutoNum type="arabicPeriod"/>
            </a:pPr>
            <a:r>
              <a:rPr lang="en-US" sz="2000" dirty="0">
                <a:latin typeface="+mn-lt"/>
              </a:rPr>
              <a:t>Commit (REQ)</a:t>
            </a:r>
          </a:p>
          <a:p>
            <a:pPr marL="457200" indent="-457200">
              <a:lnSpc>
                <a:spcPct val="90000"/>
              </a:lnSpc>
              <a:spcBef>
                <a:spcPts val="600"/>
              </a:spcBef>
              <a:spcAft>
                <a:spcPts val="0"/>
              </a:spcAft>
              <a:buClr>
                <a:schemeClr val="bg1"/>
              </a:buClr>
              <a:buFont typeface="+mj-lt"/>
              <a:buAutoNum type="arabicPeriod"/>
            </a:pPr>
            <a:r>
              <a:rPr lang="en-US" sz="2000" dirty="0">
                <a:solidFill>
                  <a:srgbClr val="0070C0"/>
                </a:solidFill>
                <a:latin typeface="+mn-lt"/>
              </a:rPr>
              <a:t>Force to disk</a:t>
            </a:r>
          </a:p>
          <a:p>
            <a:pPr marL="457200" indent="-457200">
              <a:lnSpc>
                <a:spcPct val="90000"/>
              </a:lnSpc>
              <a:spcBef>
                <a:spcPts val="600"/>
              </a:spcBef>
              <a:spcAft>
                <a:spcPts val="0"/>
              </a:spcAft>
              <a:buClr>
                <a:schemeClr val="bg1"/>
              </a:buClr>
              <a:buFont typeface="+mj-lt"/>
              <a:buAutoNum type="arabicPeriod"/>
            </a:pPr>
            <a:r>
              <a:rPr lang="en-US" sz="2000" dirty="0">
                <a:latin typeface="+mn-lt"/>
              </a:rPr>
              <a:t>Commit (RSP)</a:t>
            </a:r>
          </a:p>
          <a:p>
            <a:pPr marL="457200" indent="-457200">
              <a:lnSpc>
                <a:spcPct val="90000"/>
              </a:lnSpc>
              <a:spcBef>
                <a:spcPts val="600"/>
              </a:spcBef>
              <a:spcAft>
                <a:spcPts val="0"/>
              </a:spcAft>
              <a:buClr>
                <a:schemeClr val="bg1"/>
              </a:buClr>
              <a:buAutoNum type="arabicParenBoth"/>
            </a:pPr>
            <a:endParaRPr lang="en-US" sz="2000" dirty="0" err="1">
              <a:latin typeface="+mn-lt"/>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912858"/>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l15">
  <a:themeElements>
    <a:clrScheme name="">
      <a:dk1>
        <a:srgbClr val="005400"/>
      </a:dk1>
      <a:lt1>
        <a:srgbClr val="FFF6E9"/>
      </a:lt1>
      <a:dk2>
        <a:srgbClr val="000000"/>
      </a:dk2>
      <a:lt2>
        <a:srgbClr val="60C900"/>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5">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http://schemas.microsoft.com/sharepoint/v3/fields"/>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11244</TotalTime>
  <Words>6225</Words>
  <Application>Microsoft Macintosh PowerPoint</Application>
  <PresentationFormat>On-screen Show (16:9)</PresentationFormat>
  <Paragraphs>548</Paragraphs>
  <Slides>51</Slides>
  <Notes>26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51</vt:i4>
      </vt:variant>
    </vt:vector>
  </HeadingPairs>
  <TitlesOfParts>
    <vt:vector size="64" baseType="lpstr">
      <vt:lpstr>Arial</vt:lpstr>
      <vt:lpstr>Book Antiqua</vt:lpstr>
      <vt:lpstr>Calibri</vt:lpstr>
      <vt:lpstr>Century Schoolbook</vt:lpstr>
      <vt:lpstr>Museo For Dell</vt:lpstr>
      <vt:lpstr>Museo Sans For Dell</vt:lpstr>
      <vt:lpstr>Stencil</vt:lpstr>
      <vt:lpstr>Times New Roman</vt:lpstr>
      <vt:lpstr>Wingdings</vt:lpstr>
      <vt:lpstr>Office Theme</vt:lpstr>
      <vt:lpstr>3_l15</vt:lpstr>
      <vt:lpstr>1_l22</vt:lpstr>
      <vt:lpstr>2_l22</vt:lpstr>
      <vt:lpstr>PowerPoint Presentation</vt:lpstr>
      <vt:lpstr>Core Transaction Concept is ACID Properties (http://slideplayer.com/slide/9307681)/)</vt:lpstr>
      <vt:lpstr>ACID Properties (httpwww.tutorialspoint.com/dbms/dbms_transaction.htm)</vt:lpstr>
      <vt:lpstr>PowerPoint Presentation</vt:lpstr>
      <vt:lpstr>Atomicity</vt:lpstr>
      <vt:lpstr>Atomicity</vt:lpstr>
      <vt:lpstr>Atomicty</vt:lpstr>
      <vt:lpstr>Atomicity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PowerPoint Presentation</vt:lpstr>
      <vt:lpstr>Durability</vt:lpstr>
      <vt:lpstr>Availability and Replication</vt:lpstr>
      <vt:lpstr>PowerPoint Presentation</vt:lpstr>
      <vt:lpstr>Locking and Concurrency</vt:lpstr>
      <vt:lpstr>Multitasking</vt:lpstr>
      <vt:lpstr>Multi-threading</vt:lpstr>
      <vt:lpstr>Locking</vt:lpstr>
      <vt:lpstr>Applications and Database Servers</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Locking</vt:lpstr>
      <vt:lpstr>MySQL (Locking) Isolation</vt:lpstr>
      <vt:lpstr>Isolation Levels  (https://en.wikipedia.org/wiki/Isolation_(database_systems)</vt:lpstr>
      <vt:lpstr>In Databases, Cursors Define Isolation </vt:lpstr>
      <vt:lpstr>Read then Update Conflict</vt:lpstr>
      <vt:lpstr>Isolation/Concurrency Control</vt:lpstr>
      <vt:lpstr>Isolation/Concurrency Control</vt:lpstr>
      <vt:lpstr>Conditional Processing (https://blog.4psa.com/rest-best-practices-managing-concurrent-updates/)</vt:lpstr>
      <vt:lpstr>ETag Processing</vt:lpstr>
      <vt:lpstr>Example (Contd.)</vt:lpstr>
      <vt:lpstr>Scheduling Transactions</vt:lpstr>
      <vt:lpstr>Anomalies with Interleaved Execution</vt:lpstr>
      <vt:lpstr>Anomalies (Continued)</vt:lpstr>
      <vt:lpstr>Lock-Based Concurrency Control</vt:lpstr>
      <vt:lpstr>Aborting a Transaction</vt:lpstr>
      <vt:lpstr>The Log</vt:lpstr>
      <vt:lpstr>Recovering From a Crash</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412</cp:revision>
  <cp:lastPrinted>2018-11-01T22:24:14Z</cp:lastPrinted>
  <dcterms:created xsi:type="dcterms:W3CDTF">2010-04-12T23:12:02Z</dcterms:created>
  <dcterms:modified xsi:type="dcterms:W3CDTF">2020-04-10T16:30:30Z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